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16" r:id="rId2"/>
    <p:sldId id="308" r:id="rId3"/>
    <p:sldId id="317" r:id="rId4"/>
    <p:sldId id="321" r:id="rId5"/>
    <p:sldId id="318" r:id="rId6"/>
    <p:sldId id="319" r:id="rId7"/>
    <p:sldId id="320" r:id="rId8"/>
    <p:sldId id="259" r:id="rId9"/>
    <p:sldId id="322" r:id="rId10"/>
    <p:sldId id="323" r:id="rId11"/>
    <p:sldId id="260" r:id="rId12"/>
    <p:sldId id="261" r:id="rId13"/>
    <p:sldId id="263" r:id="rId14"/>
    <p:sldId id="264" r:id="rId15"/>
    <p:sldId id="265" r:id="rId16"/>
    <p:sldId id="266" r:id="rId17"/>
    <p:sldId id="267"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310" r:id="rId36"/>
    <p:sldId id="311" r:id="rId37"/>
    <p:sldId id="312" r:id="rId38"/>
    <p:sldId id="313" r:id="rId39"/>
    <p:sldId id="314" r:id="rId40"/>
    <p:sldId id="315" r:id="rId41"/>
    <p:sldId id="287" r:id="rId42"/>
    <p:sldId id="288" r:id="rId43"/>
    <p:sldId id="289" r:id="rId44"/>
    <p:sldId id="290" r:id="rId45"/>
    <p:sldId id="291" r:id="rId46"/>
    <p:sldId id="292" r:id="rId47"/>
    <p:sldId id="298" r:id="rId48"/>
    <p:sldId id="299" r:id="rId49"/>
    <p:sldId id="300" r:id="rId50"/>
    <p:sldId id="301" r:id="rId51"/>
    <p:sldId id="302" r:id="rId52"/>
    <p:sldId id="303" r:id="rId53"/>
    <p:sldId id="304" r:id="rId54"/>
    <p:sldId id="305" r:id="rId55"/>
    <p:sldId id="325" r:id="rId56"/>
    <p:sldId id="326" r:id="rId57"/>
    <p:sldId id="297" r:id="rId58"/>
  </p:sldIdLst>
  <p:sldSz cx="9144000" cy="6858000" type="letter"/>
  <p:notesSz cx="6858000" cy="9144000"/>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3200"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3200"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3200"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3200"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3200" i="1" kern="1200">
        <a:solidFill>
          <a:schemeClr val="tx1"/>
        </a:solidFill>
        <a:latin typeface="Arial" panose="020B0604020202020204" pitchFamily="34" charset="0"/>
        <a:ea typeface="+mn-ea"/>
        <a:cs typeface="+mn-cs"/>
      </a:defRPr>
    </a:lvl5pPr>
    <a:lvl6pPr marL="2286000" algn="l" defTabSz="914400" rtl="0" eaLnBrk="1" latinLnBrk="0" hangingPunct="1">
      <a:defRPr sz="3200" i="1" kern="1200">
        <a:solidFill>
          <a:schemeClr val="tx1"/>
        </a:solidFill>
        <a:latin typeface="Arial" panose="020B0604020202020204" pitchFamily="34" charset="0"/>
        <a:ea typeface="+mn-ea"/>
        <a:cs typeface="+mn-cs"/>
      </a:defRPr>
    </a:lvl6pPr>
    <a:lvl7pPr marL="2743200" algn="l" defTabSz="914400" rtl="0" eaLnBrk="1" latinLnBrk="0" hangingPunct="1">
      <a:defRPr sz="3200" i="1" kern="1200">
        <a:solidFill>
          <a:schemeClr val="tx1"/>
        </a:solidFill>
        <a:latin typeface="Arial" panose="020B0604020202020204" pitchFamily="34" charset="0"/>
        <a:ea typeface="+mn-ea"/>
        <a:cs typeface="+mn-cs"/>
      </a:defRPr>
    </a:lvl7pPr>
    <a:lvl8pPr marL="3200400" algn="l" defTabSz="914400" rtl="0" eaLnBrk="1" latinLnBrk="0" hangingPunct="1">
      <a:defRPr sz="3200" i="1" kern="1200">
        <a:solidFill>
          <a:schemeClr val="tx1"/>
        </a:solidFill>
        <a:latin typeface="Arial" panose="020B0604020202020204" pitchFamily="34" charset="0"/>
        <a:ea typeface="+mn-ea"/>
        <a:cs typeface="+mn-cs"/>
      </a:defRPr>
    </a:lvl8pPr>
    <a:lvl9pPr marL="3657600" algn="l" defTabSz="914400" rtl="0" eaLnBrk="1" latinLnBrk="0" hangingPunct="1">
      <a:defRPr sz="3200"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672">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CC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106" d="100"/>
          <a:sy n="106" d="100"/>
        </p:scale>
        <p:origin x="384" y="66"/>
      </p:cViewPr>
      <p:guideLst>
        <p:guide orient="horz" pos="672"/>
        <p:guide pos="5759"/>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8" d="100"/>
          <a:sy n="58" d="100"/>
        </p:scale>
        <p:origin x="-177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221F93-8BDB-4C27-A757-F9517FEDB027}" type="doc">
      <dgm:prSet loTypeId="urn:microsoft.com/office/officeart/2005/8/layout/radial6" loCatId="cycle" qsTypeId="urn:microsoft.com/office/officeart/2005/8/quickstyle/3d1" qsCatId="3D" csTypeId="urn:microsoft.com/office/officeart/2005/8/colors/colorful2" csCatId="colorful" phldr="1"/>
      <dgm:spPr/>
      <dgm:t>
        <a:bodyPr/>
        <a:lstStyle/>
        <a:p>
          <a:endParaRPr lang="zh-CN" altLang="en-US"/>
        </a:p>
      </dgm:t>
    </dgm:pt>
    <dgm:pt modelId="{71F175F6-9B7D-4E99-9E04-F126A47B3FA2}">
      <dgm:prSet phldrT="[文本]">
        <dgm:style>
          <a:lnRef idx="1">
            <a:schemeClr val="accent6"/>
          </a:lnRef>
          <a:fillRef idx="2">
            <a:schemeClr val="accent6"/>
          </a:fillRef>
          <a:effectRef idx="1">
            <a:schemeClr val="accent6"/>
          </a:effectRef>
          <a:fontRef idx="minor">
            <a:schemeClr val="dk1"/>
          </a:fontRef>
        </dgm:style>
      </dgm:prSet>
      <dgm:spPr/>
      <dgm:t>
        <a:bodyPr lIns="0" rIns="0"/>
        <a:lstStyle/>
        <a:p>
          <a:r>
            <a:rPr lang="en-AU" altLang="zh-CN" dirty="0">
              <a:solidFill>
                <a:schemeClr val="tx1"/>
              </a:solidFill>
            </a:rPr>
            <a:t>Evolutionary Search</a:t>
          </a:r>
          <a:endParaRPr lang="zh-CN" altLang="en-US" dirty="0">
            <a:solidFill>
              <a:schemeClr val="tx1"/>
            </a:solidFill>
          </a:endParaRPr>
        </a:p>
      </dgm:t>
    </dgm:pt>
    <dgm:pt modelId="{034B9DB7-C3BC-44AA-B825-13321A19E22E}" type="parTrans" cxnId="{4A183D05-1623-4DFF-B963-3927A8293509}">
      <dgm:prSet/>
      <dgm:spPr/>
      <dgm:t>
        <a:bodyPr/>
        <a:lstStyle/>
        <a:p>
          <a:endParaRPr lang="zh-CN" altLang="en-US"/>
        </a:p>
      </dgm:t>
    </dgm:pt>
    <dgm:pt modelId="{0D1BDBF4-DBBF-415C-BD38-A5E30691BD8A}" type="sibTrans" cxnId="{4A183D05-1623-4DFF-B963-3927A8293509}">
      <dgm:prSet/>
      <dgm:spPr/>
      <dgm:t>
        <a:bodyPr/>
        <a:lstStyle/>
        <a:p>
          <a:endParaRPr lang="zh-CN" altLang="en-US"/>
        </a:p>
      </dgm:t>
    </dgm:pt>
    <dgm:pt modelId="{BBCF717B-C3D0-4577-B076-C5A16C931951}">
      <dgm:prSet phldrT="[文本]" custT="1"/>
      <dgm:spPr/>
      <dgm:t>
        <a:bodyPr lIns="0" rIns="0"/>
        <a:lstStyle/>
        <a:p>
          <a:r>
            <a:rPr lang="en-AU" altLang="zh-CN" sz="1600" dirty="0"/>
            <a:t>Evaluate</a:t>
          </a:r>
          <a:endParaRPr lang="zh-CN" altLang="en-US" sz="1600" dirty="0"/>
        </a:p>
      </dgm:t>
    </dgm:pt>
    <dgm:pt modelId="{2AB01706-9E48-42F1-BE77-99E86BA3176B}" type="parTrans" cxnId="{FAABE862-A327-4302-A1F9-0625863BD4C4}">
      <dgm:prSet/>
      <dgm:spPr/>
      <dgm:t>
        <a:bodyPr/>
        <a:lstStyle/>
        <a:p>
          <a:endParaRPr lang="zh-CN" altLang="en-US"/>
        </a:p>
      </dgm:t>
    </dgm:pt>
    <dgm:pt modelId="{E7919C7E-D2FC-438C-8A8C-1D9D2E4531E0}" type="sibTrans" cxnId="{FAABE862-A327-4302-A1F9-0625863BD4C4}">
      <dgm:prSet/>
      <dgm:spPr/>
      <dgm:t>
        <a:bodyPr/>
        <a:lstStyle/>
        <a:p>
          <a:endParaRPr lang="zh-CN" altLang="en-US"/>
        </a:p>
      </dgm:t>
    </dgm:pt>
    <dgm:pt modelId="{5E31C70C-3C31-456E-BAD4-E57177775072}">
      <dgm:prSet phldrT="[文本]" custT="1"/>
      <dgm:spPr/>
      <dgm:t>
        <a:bodyPr lIns="0" rIns="0"/>
        <a:lstStyle/>
        <a:p>
          <a:r>
            <a:rPr lang="en-AU" altLang="zh-CN" sz="1600" dirty="0"/>
            <a:t>Select</a:t>
          </a:r>
          <a:endParaRPr lang="zh-CN" altLang="en-US" sz="1600" dirty="0"/>
        </a:p>
      </dgm:t>
    </dgm:pt>
    <dgm:pt modelId="{80E1DFEE-799B-432B-B1CF-929AB052CACE}" type="parTrans" cxnId="{91CF4FE2-7D70-4BFA-936C-E5EA1ABA8B39}">
      <dgm:prSet/>
      <dgm:spPr/>
      <dgm:t>
        <a:bodyPr/>
        <a:lstStyle/>
        <a:p>
          <a:endParaRPr lang="zh-CN" altLang="en-US"/>
        </a:p>
      </dgm:t>
    </dgm:pt>
    <dgm:pt modelId="{5190221D-A9AE-456A-BE67-DBA3CE6EC687}" type="sibTrans" cxnId="{91CF4FE2-7D70-4BFA-936C-E5EA1ABA8B39}">
      <dgm:prSet/>
      <dgm:spPr/>
      <dgm:t>
        <a:bodyPr/>
        <a:lstStyle/>
        <a:p>
          <a:endParaRPr lang="zh-CN" altLang="en-US"/>
        </a:p>
      </dgm:t>
    </dgm:pt>
    <dgm:pt modelId="{57772FE8-75E1-468B-AC6A-74821EBEDF9F}">
      <dgm:prSet phldrT="[文本]" custT="1"/>
      <dgm:spPr/>
      <dgm:t>
        <a:bodyPr lIns="0" rIns="0"/>
        <a:lstStyle/>
        <a:p>
          <a:r>
            <a:rPr lang="en-AU" altLang="zh-CN" sz="1600" dirty="0">
              <a:solidFill>
                <a:schemeClr val="tx1"/>
              </a:solidFill>
            </a:rPr>
            <a:t>Crossover</a:t>
          </a:r>
          <a:endParaRPr lang="zh-CN" altLang="en-US" sz="1600" dirty="0">
            <a:solidFill>
              <a:schemeClr val="tx1"/>
            </a:solidFill>
          </a:endParaRPr>
        </a:p>
      </dgm:t>
    </dgm:pt>
    <dgm:pt modelId="{F7B214E1-2AAF-45AD-BCE5-7911BDF3D57A}" type="parTrans" cxnId="{1C6C5859-780D-448C-91AF-726EC4E872E1}">
      <dgm:prSet/>
      <dgm:spPr/>
      <dgm:t>
        <a:bodyPr/>
        <a:lstStyle/>
        <a:p>
          <a:endParaRPr lang="zh-CN" altLang="en-US"/>
        </a:p>
      </dgm:t>
    </dgm:pt>
    <dgm:pt modelId="{6CE47CAB-A643-451B-AC27-6154E6B5E8FA}" type="sibTrans" cxnId="{1C6C5859-780D-448C-91AF-726EC4E872E1}">
      <dgm:prSet/>
      <dgm:spPr/>
      <dgm:t>
        <a:bodyPr/>
        <a:lstStyle/>
        <a:p>
          <a:endParaRPr lang="zh-CN" altLang="en-US"/>
        </a:p>
      </dgm:t>
    </dgm:pt>
    <dgm:pt modelId="{497282B6-89AD-4C3C-BDEE-E4B3B0965D59}">
      <dgm:prSet phldrT="[文本]" custT="1"/>
      <dgm:spPr>
        <a:solidFill>
          <a:srgbClr val="00B0F0"/>
        </a:solidFill>
      </dgm:spPr>
      <dgm:t>
        <a:bodyPr lIns="0" rIns="0"/>
        <a:lstStyle/>
        <a:p>
          <a:r>
            <a:rPr lang="en-AU" altLang="zh-CN" sz="1600" dirty="0">
              <a:solidFill>
                <a:schemeClr val="tx1"/>
              </a:solidFill>
            </a:rPr>
            <a:t>Mutate</a:t>
          </a:r>
          <a:endParaRPr lang="zh-CN" altLang="en-US" sz="1600" dirty="0">
            <a:solidFill>
              <a:schemeClr val="tx1"/>
            </a:solidFill>
          </a:endParaRPr>
        </a:p>
      </dgm:t>
    </dgm:pt>
    <dgm:pt modelId="{4F8999D9-2BB2-4A8C-81F6-91438E665388}" type="parTrans" cxnId="{45CEAAC9-509E-4F32-B8F6-64DF825BB705}">
      <dgm:prSet/>
      <dgm:spPr/>
      <dgm:t>
        <a:bodyPr/>
        <a:lstStyle/>
        <a:p>
          <a:endParaRPr lang="zh-CN" altLang="en-US"/>
        </a:p>
      </dgm:t>
    </dgm:pt>
    <dgm:pt modelId="{56015B78-6702-4757-B12B-29EE99520909}" type="sibTrans" cxnId="{45CEAAC9-509E-4F32-B8F6-64DF825BB705}">
      <dgm:prSet>
        <dgm:style>
          <a:lnRef idx="1">
            <a:schemeClr val="accent2"/>
          </a:lnRef>
          <a:fillRef idx="2">
            <a:schemeClr val="accent2"/>
          </a:fillRef>
          <a:effectRef idx="1">
            <a:schemeClr val="accent2"/>
          </a:effectRef>
          <a:fontRef idx="minor">
            <a:schemeClr val="dk1"/>
          </a:fontRef>
        </dgm:style>
      </dgm:prSet>
      <dgm:spPr/>
      <dgm:t>
        <a:bodyPr/>
        <a:lstStyle/>
        <a:p>
          <a:endParaRPr lang="zh-CN" altLang="en-US"/>
        </a:p>
      </dgm:t>
    </dgm:pt>
    <dgm:pt modelId="{E255612A-81C2-4429-BA4B-6E86BEEABAA2}" type="pres">
      <dgm:prSet presAssocID="{B8221F93-8BDB-4C27-A757-F9517FEDB027}" presName="Name0" presStyleCnt="0">
        <dgm:presLayoutVars>
          <dgm:chMax val="1"/>
          <dgm:dir/>
          <dgm:animLvl val="ctr"/>
          <dgm:resizeHandles val="exact"/>
        </dgm:presLayoutVars>
      </dgm:prSet>
      <dgm:spPr/>
    </dgm:pt>
    <dgm:pt modelId="{8A40AA51-3E9A-40DC-BC9D-CB89452B5A46}" type="pres">
      <dgm:prSet presAssocID="{71F175F6-9B7D-4E99-9E04-F126A47B3FA2}" presName="centerShape" presStyleLbl="node0" presStyleIdx="0" presStyleCnt="1"/>
      <dgm:spPr/>
    </dgm:pt>
    <dgm:pt modelId="{E222BF33-0B5F-45BB-9103-785E96D6DD11}" type="pres">
      <dgm:prSet presAssocID="{BBCF717B-C3D0-4577-B076-C5A16C931951}" presName="node" presStyleLbl="node1" presStyleIdx="0" presStyleCnt="4" custScaleX="117112" custScaleY="117112">
        <dgm:presLayoutVars>
          <dgm:bulletEnabled val="1"/>
        </dgm:presLayoutVars>
      </dgm:prSet>
      <dgm:spPr/>
    </dgm:pt>
    <dgm:pt modelId="{0137DDF0-8794-441A-A21B-355D3D573A21}" type="pres">
      <dgm:prSet presAssocID="{BBCF717B-C3D0-4577-B076-C5A16C931951}" presName="dummy" presStyleCnt="0"/>
      <dgm:spPr/>
    </dgm:pt>
    <dgm:pt modelId="{2BA1A574-BB7E-4C7F-A35B-7546AE42A50A}" type="pres">
      <dgm:prSet presAssocID="{E7919C7E-D2FC-438C-8A8C-1D9D2E4531E0}" presName="sibTrans" presStyleLbl="sibTrans2D1" presStyleIdx="0" presStyleCnt="4"/>
      <dgm:spPr/>
    </dgm:pt>
    <dgm:pt modelId="{F6C10349-1121-4FAC-8AA0-040F682F8C48}" type="pres">
      <dgm:prSet presAssocID="{5E31C70C-3C31-456E-BAD4-E57177775072}" presName="node" presStyleLbl="node1" presStyleIdx="1" presStyleCnt="4" custScaleX="117112" custScaleY="117112">
        <dgm:presLayoutVars>
          <dgm:bulletEnabled val="1"/>
        </dgm:presLayoutVars>
      </dgm:prSet>
      <dgm:spPr/>
    </dgm:pt>
    <dgm:pt modelId="{E3F5FB6D-5691-49B1-B3CC-56467479793C}" type="pres">
      <dgm:prSet presAssocID="{5E31C70C-3C31-456E-BAD4-E57177775072}" presName="dummy" presStyleCnt="0"/>
      <dgm:spPr/>
    </dgm:pt>
    <dgm:pt modelId="{52518296-1E59-4E81-9DA9-9D67A0E20C4A}" type="pres">
      <dgm:prSet presAssocID="{5190221D-A9AE-456A-BE67-DBA3CE6EC687}" presName="sibTrans" presStyleLbl="sibTrans2D1" presStyleIdx="1" presStyleCnt="4"/>
      <dgm:spPr/>
    </dgm:pt>
    <dgm:pt modelId="{3FFA5889-C0C4-4932-86EF-67D3CB503269}" type="pres">
      <dgm:prSet presAssocID="{57772FE8-75E1-468B-AC6A-74821EBEDF9F}" presName="node" presStyleLbl="node1" presStyleIdx="2" presStyleCnt="4" custScaleX="126848" custScaleY="117112">
        <dgm:presLayoutVars>
          <dgm:bulletEnabled val="1"/>
        </dgm:presLayoutVars>
      </dgm:prSet>
      <dgm:spPr/>
    </dgm:pt>
    <dgm:pt modelId="{502AF8CE-1AFF-44C3-AD67-1B042C2F5897}" type="pres">
      <dgm:prSet presAssocID="{57772FE8-75E1-468B-AC6A-74821EBEDF9F}" presName="dummy" presStyleCnt="0"/>
      <dgm:spPr/>
    </dgm:pt>
    <dgm:pt modelId="{541815A2-B892-4AAB-A31C-72F62121433C}" type="pres">
      <dgm:prSet presAssocID="{6CE47CAB-A643-451B-AC27-6154E6B5E8FA}" presName="sibTrans" presStyleLbl="sibTrans2D1" presStyleIdx="2" presStyleCnt="4"/>
      <dgm:spPr/>
    </dgm:pt>
    <dgm:pt modelId="{CFB845B7-6938-4718-BA5D-46022EDDD453}" type="pres">
      <dgm:prSet presAssocID="{497282B6-89AD-4C3C-BDEE-E4B3B0965D59}" presName="node" presStyleLbl="node1" presStyleIdx="3" presStyleCnt="4" custScaleX="117112" custScaleY="117112">
        <dgm:presLayoutVars>
          <dgm:bulletEnabled val="1"/>
        </dgm:presLayoutVars>
      </dgm:prSet>
      <dgm:spPr/>
    </dgm:pt>
    <dgm:pt modelId="{64AAB125-9F0A-4559-A778-F3AE450D99C6}" type="pres">
      <dgm:prSet presAssocID="{497282B6-89AD-4C3C-BDEE-E4B3B0965D59}" presName="dummy" presStyleCnt="0"/>
      <dgm:spPr/>
    </dgm:pt>
    <dgm:pt modelId="{F8B4A76C-1EC2-4DA0-B172-6E5E3BBD8E24}" type="pres">
      <dgm:prSet presAssocID="{56015B78-6702-4757-B12B-29EE99520909}" presName="sibTrans" presStyleLbl="sibTrans2D1" presStyleIdx="3" presStyleCnt="4"/>
      <dgm:spPr/>
    </dgm:pt>
  </dgm:ptLst>
  <dgm:cxnLst>
    <dgm:cxn modelId="{4A183D05-1623-4DFF-B963-3927A8293509}" srcId="{B8221F93-8BDB-4C27-A757-F9517FEDB027}" destId="{71F175F6-9B7D-4E99-9E04-F126A47B3FA2}" srcOrd="0" destOrd="0" parTransId="{034B9DB7-C3BC-44AA-B825-13321A19E22E}" sibTransId="{0D1BDBF4-DBBF-415C-BD38-A5E30691BD8A}"/>
    <dgm:cxn modelId="{D58E9633-0772-479C-9AA5-A71C606B50B5}" type="presOf" srcId="{E7919C7E-D2FC-438C-8A8C-1D9D2E4531E0}" destId="{2BA1A574-BB7E-4C7F-A35B-7546AE42A50A}" srcOrd="0" destOrd="0" presId="urn:microsoft.com/office/officeart/2005/8/layout/radial6"/>
    <dgm:cxn modelId="{99F66540-085F-4E9D-8FCC-85838EF9E8D4}" type="presOf" srcId="{B8221F93-8BDB-4C27-A757-F9517FEDB027}" destId="{E255612A-81C2-4429-BA4B-6E86BEEABAA2}" srcOrd="0" destOrd="0" presId="urn:microsoft.com/office/officeart/2005/8/layout/radial6"/>
    <dgm:cxn modelId="{6F085760-8E9B-476D-A722-467A02FD7249}" type="presOf" srcId="{6CE47CAB-A643-451B-AC27-6154E6B5E8FA}" destId="{541815A2-B892-4AAB-A31C-72F62121433C}" srcOrd="0" destOrd="0" presId="urn:microsoft.com/office/officeart/2005/8/layout/radial6"/>
    <dgm:cxn modelId="{FAABE862-A327-4302-A1F9-0625863BD4C4}" srcId="{71F175F6-9B7D-4E99-9E04-F126A47B3FA2}" destId="{BBCF717B-C3D0-4577-B076-C5A16C931951}" srcOrd="0" destOrd="0" parTransId="{2AB01706-9E48-42F1-BE77-99E86BA3176B}" sibTransId="{E7919C7E-D2FC-438C-8A8C-1D9D2E4531E0}"/>
    <dgm:cxn modelId="{87FA1D6E-ADA8-474A-A2AD-1BD7EE53404D}" type="presOf" srcId="{57772FE8-75E1-468B-AC6A-74821EBEDF9F}" destId="{3FFA5889-C0C4-4932-86EF-67D3CB503269}" srcOrd="0" destOrd="0" presId="urn:microsoft.com/office/officeart/2005/8/layout/radial6"/>
    <dgm:cxn modelId="{1C6C5859-780D-448C-91AF-726EC4E872E1}" srcId="{71F175F6-9B7D-4E99-9E04-F126A47B3FA2}" destId="{57772FE8-75E1-468B-AC6A-74821EBEDF9F}" srcOrd="2" destOrd="0" parTransId="{F7B214E1-2AAF-45AD-BCE5-7911BDF3D57A}" sibTransId="{6CE47CAB-A643-451B-AC27-6154E6B5E8FA}"/>
    <dgm:cxn modelId="{6CA6EBA3-8C9E-431C-90A3-45BD590357C6}" type="presOf" srcId="{71F175F6-9B7D-4E99-9E04-F126A47B3FA2}" destId="{8A40AA51-3E9A-40DC-BC9D-CB89452B5A46}" srcOrd="0" destOrd="0" presId="urn:microsoft.com/office/officeart/2005/8/layout/radial6"/>
    <dgm:cxn modelId="{35AD77A6-F74E-44E4-88CE-7EDC2EB06BBD}" type="presOf" srcId="{5E31C70C-3C31-456E-BAD4-E57177775072}" destId="{F6C10349-1121-4FAC-8AA0-040F682F8C48}" srcOrd="0" destOrd="0" presId="urn:microsoft.com/office/officeart/2005/8/layout/radial6"/>
    <dgm:cxn modelId="{45CEAAC9-509E-4F32-B8F6-64DF825BB705}" srcId="{71F175F6-9B7D-4E99-9E04-F126A47B3FA2}" destId="{497282B6-89AD-4C3C-BDEE-E4B3B0965D59}" srcOrd="3" destOrd="0" parTransId="{4F8999D9-2BB2-4A8C-81F6-91438E665388}" sibTransId="{56015B78-6702-4757-B12B-29EE99520909}"/>
    <dgm:cxn modelId="{BCCD73D1-427D-4CFA-B3F8-7F1995E965AD}" type="presOf" srcId="{5190221D-A9AE-456A-BE67-DBA3CE6EC687}" destId="{52518296-1E59-4E81-9DA9-9D67A0E20C4A}" srcOrd="0" destOrd="0" presId="urn:microsoft.com/office/officeart/2005/8/layout/radial6"/>
    <dgm:cxn modelId="{669B57DF-80E8-4471-AE5A-BF3A018D06E5}" type="presOf" srcId="{BBCF717B-C3D0-4577-B076-C5A16C931951}" destId="{E222BF33-0B5F-45BB-9103-785E96D6DD11}" srcOrd="0" destOrd="0" presId="urn:microsoft.com/office/officeart/2005/8/layout/radial6"/>
    <dgm:cxn modelId="{D75DB6E0-B45A-4FDD-A5CB-DD1C68614CD5}" type="presOf" srcId="{56015B78-6702-4757-B12B-29EE99520909}" destId="{F8B4A76C-1EC2-4DA0-B172-6E5E3BBD8E24}" srcOrd="0" destOrd="0" presId="urn:microsoft.com/office/officeart/2005/8/layout/radial6"/>
    <dgm:cxn modelId="{91CF4FE2-7D70-4BFA-936C-E5EA1ABA8B39}" srcId="{71F175F6-9B7D-4E99-9E04-F126A47B3FA2}" destId="{5E31C70C-3C31-456E-BAD4-E57177775072}" srcOrd="1" destOrd="0" parTransId="{80E1DFEE-799B-432B-B1CF-929AB052CACE}" sibTransId="{5190221D-A9AE-456A-BE67-DBA3CE6EC687}"/>
    <dgm:cxn modelId="{BE1A98E9-A0B0-46BA-921A-0A08F92605D5}" type="presOf" srcId="{497282B6-89AD-4C3C-BDEE-E4B3B0965D59}" destId="{CFB845B7-6938-4718-BA5D-46022EDDD453}" srcOrd="0" destOrd="0" presId="urn:microsoft.com/office/officeart/2005/8/layout/radial6"/>
    <dgm:cxn modelId="{2D3C882B-AAF7-444F-84AC-9AAA391DAE39}" type="presParOf" srcId="{E255612A-81C2-4429-BA4B-6E86BEEABAA2}" destId="{8A40AA51-3E9A-40DC-BC9D-CB89452B5A46}" srcOrd="0" destOrd="0" presId="urn:microsoft.com/office/officeart/2005/8/layout/radial6"/>
    <dgm:cxn modelId="{B75BFDF8-C491-4961-AE6A-85C89A755BB5}" type="presParOf" srcId="{E255612A-81C2-4429-BA4B-6E86BEEABAA2}" destId="{E222BF33-0B5F-45BB-9103-785E96D6DD11}" srcOrd="1" destOrd="0" presId="urn:microsoft.com/office/officeart/2005/8/layout/radial6"/>
    <dgm:cxn modelId="{9660BA3C-8CC9-4F5E-83FA-F4EB90BAF2ED}" type="presParOf" srcId="{E255612A-81C2-4429-BA4B-6E86BEEABAA2}" destId="{0137DDF0-8794-441A-A21B-355D3D573A21}" srcOrd="2" destOrd="0" presId="urn:microsoft.com/office/officeart/2005/8/layout/radial6"/>
    <dgm:cxn modelId="{57E66795-C75F-4686-B37D-20389BE4D510}" type="presParOf" srcId="{E255612A-81C2-4429-BA4B-6E86BEEABAA2}" destId="{2BA1A574-BB7E-4C7F-A35B-7546AE42A50A}" srcOrd="3" destOrd="0" presId="urn:microsoft.com/office/officeart/2005/8/layout/radial6"/>
    <dgm:cxn modelId="{B27A3838-8F93-4125-A3BC-9EEA64C557FD}" type="presParOf" srcId="{E255612A-81C2-4429-BA4B-6E86BEEABAA2}" destId="{F6C10349-1121-4FAC-8AA0-040F682F8C48}" srcOrd="4" destOrd="0" presId="urn:microsoft.com/office/officeart/2005/8/layout/radial6"/>
    <dgm:cxn modelId="{DA7A2EC7-A0C3-4930-8B6E-57098D510AE9}" type="presParOf" srcId="{E255612A-81C2-4429-BA4B-6E86BEEABAA2}" destId="{E3F5FB6D-5691-49B1-B3CC-56467479793C}" srcOrd="5" destOrd="0" presId="urn:microsoft.com/office/officeart/2005/8/layout/radial6"/>
    <dgm:cxn modelId="{9331544A-DF95-456A-8B0B-ED181B51F77D}" type="presParOf" srcId="{E255612A-81C2-4429-BA4B-6E86BEEABAA2}" destId="{52518296-1E59-4E81-9DA9-9D67A0E20C4A}" srcOrd="6" destOrd="0" presId="urn:microsoft.com/office/officeart/2005/8/layout/radial6"/>
    <dgm:cxn modelId="{90D113D6-AC6B-4400-A3E1-61396EF50152}" type="presParOf" srcId="{E255612A-81C2-4429-BA4B-6E86BEEABAA2}" destId="{3FFA5889-C0C4-4932-86EF-67D3CB503269}" srcOrd="7" destOrd="0" presId="urn:microsoft.com/office/officeart/2005/8/layout/radial6"/>
    <dgm:cxn modelId="{EB24BA91-08FA-494C-87AE-A08FEC50E7ED}" type="presParOf" srcId="{E255612A-81C2-4429-BA4B-6E86BEEABAA2}" destId="{502AF8CE-1AFF-44C3-AD67-1B042C2F5897}" srcOrd="8" destOrd="0" presId="urn:microsoft.com/office/officeart/2005/8/layout/radial6"/>
    <dgm:cxn modelId="{EF7B7A57-98D7-4DB5-9971-594B52377060}" type="presParOf" srcId="{E255612A-81C2-4429-BA4B-6E86BEEABAA2}" destId="{541815A2-B892-4AAB-A31C-72F62121433C}" srcOrd="9" destOrd="0" presId="urn:microsoft.com/office/officeart/2005/8/layout/radial6"/>
    <dgm:cxn modelId="{A59D0E1B-A6BE-4B33-9AB5-85C01C9F98F1}" type="presParOf" srcId="{E255612A-81C2-4429-BA4B-6E86BEEABAA2}" destId="{CFB845B7-6938-4718-BA5D-46022EDDD453}" srcOrd="10" destOrd="0" presId="urn:microsoft.com/office/officeart/2005/8/layout/radial6"/>
    <dgm:cxn modelId="{6774C90F-282E-40F6-9E8C-FA2031BE4317}" type="presParOf" srcId="{E255612A-81C2-4429-BA4B-6E86BEEABAA2}" destId="{64AAB125-9F0A-4559-A778-F3AE450D99C6}" srcOrd="11" destOrd="0" presId="urn:microsoft.com/office/officeart/2005/8/layout/radial6"/>
    <dgm:cxn modelId="{5E01F38F-BD8C-468F-B215-8EB0F37142AB}" type="presParOf" srcId="{E255612A-81C2-4429-BA4B-6E86BEEABAA2}" destId="{F8B4A76C-1EC2-4DA0-B172-6E5E3BBD8E24}"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4A76C-1EC2-4DA0-B172-6E5E3BBD8E24}">
      <dsp:nvSpPr>
        <dsp:cNvPr id="0" name=""/>
        <dsp:cNvSpPr/>
      </dsp:nvSpPr>
      <dsp:spPr>
        <a:xfrm>
          <a:off x="1307723" y="486202"/>
          <a:ext cx="3242436" cy="3242436"/>
        </a:xfrm>
        <a:prstGeom prst="blockArc">
          <a:avLst>
            <a:gd name="adj1" fmla="val 10800000"/>
            <a:gd name="adj2" fmla="val 16200000"/>
            <a:gd name="adj3" fmla="val 4642"/>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a:scene3d>
          <a:camera prst="orthographicFront"/>
          <a:lightRig rig="flat" dir="t"/>
        </a:scene3d>
        <a:sp3d z="-80000"/>
      </dsp:spPr>
      <dsp:style>
        <a:lnRef idx="1">
          <a:schemeClr val="accent2"/>
        </a:lnRef>
        <a:fillRef idx="2">
          <a:schemeClr val="accent2"/>
        </a:fillRef>
        <a:effectRef idx="1">
          <a:schemeClr val="accent2"/>
        </a:effectRef>
        <a:fontRef idx="minor">
          <a:schemeClr val="dk1"/>
        </a:fontRef>
      </dsp:style>
    </dsp:sp>
    <dsp:sp modelId="{541815A2-B892-4AAB-A31C-72F62121433C}">
      <dsp:nvSpPr>
        <dsp:cNvPr id="0" name=""/>
        <dsp:cNvSpPr/>
      </dsp:nvSpPr>
      <dsp:spPr>
        <a:xfrm>
          <a:off x="1307723" y="486202"/>
          <a:ext cx="3242436" cy="3242436"/>
        </a:xfrm>
        <a:prstGeom prst="blockArc">
          <a:avLst>
            <a:gd name="adj1" fmla="val 5400000"/>
            <a:gd name="adj2" fmla="val 10800000"/>
            <a:gd name="adj3" fmla="val 4642"/>
          </a:avLst>
        </a:prstGeom>
        <a:gradFill rotWithShape="0">
          <a:gsLst>
            <a:gs pos="0">
              <a:schemeClr val="accent2">
                <a:hueOff val="-10948815"/>
                <a:satOff val="-66127"/>
                <a:lumOff val="34773"/>
                <a:alphaOff val="0"/>
                <a:satMod val="103000"/>
                <a:lumMod val="102000"/>
                <a:tint val="94000"/>
              </a:schemeClr>
            </a:gs>
            <a:gs pos="50000">
              <a:schemeClr val="accent2">
                <a:hueOff val="-10948815"/>
                <a:satOff val="-66127"/>
                <a:lumOff val="34773"/>
                <a:alphaOff val="0"/>
                <a:satMod val="110000"/>
                <a:lumMod val="100000"/>
                <a:shade val="100000"/>
              </a:schemeClr>
            </a:gs>
            <a:gs pos="100000">
              <a:schemeClr val="accent2">
                <a:hueOff val="-10948815"/>
                <a:satOff val="-66127"/>
                <a:lumOff val="34773"/>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2518296-1E59-4E81-9DA9-9D67A0E20C4A}">
      <dsp:nvSpPr>
        <dsp:cNvPr id="0" name=""/>
        <dsp:cNvSpPr/>
      </dsp:nvSpPr>
      <dsp:spPr>
        <a:xfrm>
          <a:off x="1307723" y="486202"/>
          <a:ext cx="3242436" cy="3242436"/>
        </a:xfrm>
        <a:prstGeom prst="blockArc">
          <a:avLst>
            <a:gd name="adj1" fmla="val 0"/>
            <a:gd name="adj2" fmla="val 5400000"/>
            <a:gd name="adj3" fmla="val 4642"/>
          </a:avLst>
        </a:prstGeom>
        <a:gradFill rotWithShape="0">
          <a:gsLst>
            <a:gs pos="0">
              <a:schemeClr val="accent2">
                <a:hueOff val="-5474408"/>
                <a:satOff val="-33063"/>
                <a:lumOff val="17386"/>
                <a:alphaOff val="0"/>
                <a:satMod val="103000"/>
                <a:lumMod val="102000"/>
                <a:tint val="94000"/>
              </a:schemeClr>
            </a:gs>
            <a:gs pos="50000">
              <a:schemeClr val="accent2">
                <a:hueOff val="-5474408"/>
                <a:satOff val="-33063"/>
                <a:lumOff val="17386"/>
                <a:alphaOff val="0"/>
                <a:satMod val="110000"/>
                <a:lumMod val="100000"/>
                <a:shade val="100000"/>
              </a:schemeClr>
            </a:gs>
            <a:gs pos="100000">
              <a:schemeClr val="accent2">
                <a:hueOff val="-5474408"/>
                <a:satOff val="-33063"/>
                <a:lumOff val="17386"/>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BA1A574-BB7E-4C7F-A35B-7546AE42A50A}">
      <dsp:nvSpPr>
        <dsp:cNvPr id="0" name=""/>
        <dsp:cNvSpPr/>
      </dsp:nvSpPr>
      <dsp:spPr>
        <a:xfrm>
          <a:off x="1307723" y="486202"/>
          <a:ext cx="3242436" cy="3242436"/>
        </a:xfrm>
        <a:prstGeom prst="blockArc">
          <a:avLst>
            <a:gd name="adj1" fmla="val 16200000"/>
            <a:gd name="adj2" fmla="val 0"/>
            <a:gd name="adj3" fmla="val 464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A40AA51-3E9A-40DC-BC9D-CB89452B5A46}">
      <dsp:nvSpPr>
        <dsp:cNvPr id="0" name=""/>
        <dsp:cNvSpPr/>
      </dsp:nvSpPr>
      <dsp:spPr>
        <a:xfrm>
          <a:off x="2182405" y="1360884"/>
          <a:ext cx="1493073" cy="1493073"/>
        </a:xfrm>
        <a:prstGeom prst="ellipse">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en-AU" altLang="zh-CN" sz="1500" kern="1200" dirty="0">
              <a:solidFill>
                <a:schemeClr val="tx1"/>
              </a:solidFill>
            </a:rPr>
            <a:t>Evolutionary Search</a:t>
          </a:r>
          <a:endParaRPr lang="zh-CN" altLang="en-US" sz="1500" kern="1200" dirty="0">
            <a:solidFill>
              <a:schemeClr val="tx1"/>
            </a:solidFill>
          </a:endParaRPr>
        </a:p>
      </dsp:txBody>
      <dsp:txXfrm>
        <a:off x="2401060" y="1579539"/>
        <a:ext cx="1055763" cy="1055763"/>
      </dsp:txXfrm>
    </dsp:sp>
    <dsp:sp modelId="{E222BF33-0B5F-45BB-9103-785E96D6DD11}">
      <dsp:nvSpPr>
        <dsp:cNvPr id="0" name=""/>
        <dsp:cNvSpPr/>
      </dsp:nvSpPr>
      <dsp:spPr>
        <a:xfrm>
          <a:off x="2316942" y="-88170"/>
          <a:ext cx="1223998" cy="122399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AU" altLang="zh-CN" sz="1600" kern="1200" dirty="0"/>
            <a:t>Evaluate</a:t>
          </a:r>
          <a:endParaRPr lang="zh-CN" altLang="en-US" sz="1600" kern="1200" dirty="0"/>
        </a:p>
      </dsp:txBody>
      <dsp:txXfrm>
        <a:off x="2496192" y="91080"/>
        <a:ext cx="865498" cy="865498"/>
      </dsp:txXfrm>
    </dsp:sp>
    <dsp:sp modelId="{F6C10349-1121-4FAC-8AA0-040F682F8C48}">
      <dsp:nvSpPr>
        <dsp:cNvPr id="0" name=""/>
        <dsp:cNvSpPr/>
      </dsp:nvSpPr>
      <dsp:spPr>
        <a:xfrm>
          <a:off x="3900535" y="1495421"/>
          <a:ext cx="1223998" cy="1223998"/>
        </a:xfrm>
        <a:prstGeom prst="ellipse">
          <a:avLst/>
        </a:prstGeom>
        <a:gradFill rotWithShape="0">
          <a:gsLst>
            <a:gs pos="0">
              <a:schemeClr val="accent2">
                <a:hueOff val="-5474408"/>
                <a:satOff val="-33063"/>
                <a:lumOff val="17386"/>
                <a:alphaOff val="0"/>
                <a:satMod val="103000"/>
                <a:lumMod val="102000"/>
                <a:tint val="94000"/>
              </a:schemeClr>
            </a:gs>
            <a:gs pos="50000">
              <a:schemeClr val="accent2">
                <a:hueOff val="-5474408"/>
                <a:satOff val="-33063"/>
                <a:lumOff val="17386"/>
                <a:alphaOff val="0"/>
                <a:satMod val="110000"/>
                <a:lumMod val="100000"/>
                <a:shade val="100000"/>
              </a:schemeClr>
            </a:gs>
            <a:gs pos="100000">
              <a:schemeClr val="accent2">
                <a:hueOff val="-5474408"/>
                <a:satOff val="-33063"/>
                <a:lumOff val="1738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AU" altLang="zh-CN" sz="1600" kern="1200" dirty="0"/>
            <a:t>Select</a:t>
          </a:r>
          <a:endParaRPr lang="zh-CN" altLang="en-US" sz="1600" kern="1200" dirty="0"/>
        </a:p>
      </dsp:txBody>
      <dsp:txXfrm>
        <a:off x="4079785" y="1674671"/>
        <a:ext cx="865498" cy="865498"/>
      </dsp:txXfrm>
    </dsp:sp>
    <dsp:sp modelId="{3FFA5889-C0C4-4932-86EF-67D3CB503269}">
      <dsp:nvSpPr>
        <dsp:cNvPr id="0" name=""/>
        <dsp:cNvSpPr/>
      </dsp:nvSpPr>
      <dsp:spPr>
        <a:xfrm>
          <a:off x="2266064" y="3079014"/>
          <a:ext cx="1325754" cy="1223998"/>
        </a:xfrm>
        <a:prstGeom prst="ellipse">
          <a:avLst/>
        </a:prstGeom>
        <a:gradFill rotWithShape="0">
          <a:gsLst>
            <a:gs pos="0">
              <a:schemeClr val="accent2">
                <a:hueOff val="-10948815"/>
                <a:satOff val="-66127"/>
                <a:lumOff val="34773"/>
                <a:alphaOff val="0"/>
                <a:satMod val="103000"/>
                <a:lumMod val="102000"/>
                <a:tint val="94000"/>
              </a:schemeClr>
            </a:gs>
            <a:gs pos="50000">
              <a:schemeClr val="accent2">
                <a:hueOff val="-10948815"/>
                <a:satOff val="-66127"/>
                <a:lumOff val="34773"/>
                <a:alphaOff val="0"/>
                <a:satMod val="110000"/>
                <a:lumMod val="100000"/>
                <a:shade val="100000"/>
              </a:schemeClr>
            </a:gs>
            <a:gs pos="100000">
              <a:schemeClr val="accent2">
                <a:hueOff val="-10948815"/>
                <a:satOff val="-66127"/>
                <a:lumOff val="3477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AU" altLang="zh-CN" sz="1600" kern="1200" dirty="0">
              <a:solidFill>
                <a:schemeClr val="tx1"/>
              </a:solidFill>
            </a:rPr>
            <a:t>Crossover</a:t>
          </a:r>
          <a:endParaRPr lang="zh-CN" altLang="en-US" sz="1600" kern="1200" dirty="0">
            <a:solidFill>
              <a:schemeClr val="tx1"/>
            </a:solidFill>
          </a:endParaRPr>
        </a:p>
      </dsp:txBody>
      <dsp:txXfrm>
        <a:off x="2460216" y="3258264"/>
        <a:ext cx="937450" cy="865498"/>
      </dsp:txXfrm>
    </dsp:sp>
    <dsp:sp modelId="{CFB845B7-6938-4718-BA5D-46022EDDD453}">
      <dsp:nvSpPr>
        <dsp:cNvPr id="0" name=""/>
        <dsp:cNvSpPr/>
      </dsp:nvSpPr>
      <dsp:spPr>
        <a:xfrm>
          <a:off x="733350" y="1495421"/>
          <a:ext cx="1223998" cy="1223998"/>
        </a:xfrm>
        <a:prstGeom prst="ellipse">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AU" altLang="zh-CN" sz="1600" kern="1200" dirty="0">
              <a:solidFill>
                <a:schemeClr val="tx1"/>
              </a:solidFill>
            </a:rPr>
            <a:t>Mutate</a:t>
          </a:r>
          <a:endParaRPr lang="zh-CN" altLang="en-US" sz="1600" kern="1200" dirty="0">
            <a:solidFill>
              <a:schemeClr val="tx1"/>
            </a:solidFill>
          </a:endParaRPr>
        </a:p>
      </dsp:txBody>
      <dsp:txXfrm>
        <a:off x="912600" y="1674671"/>
        <a:ext cx="865498" cy="86549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3">
            <a:extLst>
              <a:ext uri="{FF2B5EF4-FFF2-40B4-BE49-F238E27FC236}">
                <a16:creationId xmlns:a16="http://schemas.microsoft.com/office/drawing/2014/main" id="{8B4EC70C-6B0B-4090-96D6-497396EE4436}"/>
              </a:ext>
            </a:extLst>
          </p:cNvPr>
          <p:cNvSpPr>
            <a:spLocks noChangeArrowheads="1"/>
          </p:cNvSpPr>
          <p:nvPr/>
        </p:nvSpPr>
        <p:spPr bwMode="auto">
          <a:xfrm>
            <a:off x="69850" y="8750300"/>
            <a:ext cx="10668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defRPr/>
            </a:pPr>
            <a:fld id="{AC564FCE-08D7-4D16-AAF8-F9735EFEA1B0}" type="datetime1">
              <a:rPr lang="en-US" altLang="zh-CN" sz="1400" i="0" smtClean="0">
                <a:ea typeface="宋体" panose="02010600030101010101" pitchFamily="2" charset="-122"/>
              </a:rPr>
              <a:pPr>
                <a:defRPr/>
              </a:pPr>
              <a:t>2/18/2020</a:t>
            </a:fld>
            <a:endParaRPr lang="en-US" altLang="zh-CN" sz="1400" i="0">
              <a:ea typeface="宋体" panose="02010600030101010101" pitchFamily="2" charset="-122"/>
            </a:endParaRPr>
          </a:p>
        </p:txBody>
      </p:sp>
      <p:sp>
        <p:nvSpPr>
          <p:cNvPr id="3075" name="Rectangle 4">
            <a:extLst>
              <a:ext uri="{FF2B5EF4-FFF2-40B4-BE49-F238E27FC236}">
                <a16:creationId xmlns:a16="http://schemas.microsoft.com/office/drawing/2014/main" id="{B6A4477E-765C-4AF6-A6E0-36BED7F7B495}"/>
              </a:ext>
            </a:extLst>
          </p:cNvPr>
          <p:cNvSpPr>
            <a:spLocks noChangeArrowheads="1"/>
          </p:cNvSpPr>
          <p:nvPr/>
        </p:nvSpPr>
        <p:spPr bwMode="auto">
          <a:xfrm>
            <a:off x="6391275" y="8750300"/>
            <a:ext cx="396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lgn="r">
              <a:defRPr/>
            </a:pPr>
            <a:fld id="{6839430D-94B5-4929-930B-F6BBCEA3A9EE}" type="slidenum">
              <a:rPr lang="en-US" altLang="zh-CN" sz="1400" i="0" smtClean="0">
                <a:ea typeface="宋体" panose="02010600030101010101" pitchFamily="2" charset="-122"/>
              </a:rPr>
              <a:pPr algn="r">
                <a:defRPr/>
              </a:pPr>
              <a:t>‹#›</a:t>
            </a:fld>
            <a:endParaRPr lang="en-US" altLang="zh-CN" sz="1400" i="0">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E454792-BAF0-48DF-B693-9C6233802E77}"/>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a:t>Click to edit Master notes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051" name="Rectangle 3">
            <a:extLst>
              <a:ext uri="{FF2B5EF4-FFF2-40B4-BE49-F238E27FC236}">
                <a16:creationId xmlns:a16="http://schemas.microsoft.com/office/drawing/2014/main" id="{900BDD4C-9AD7-4B21-8848-EE5205B0D7F7}"/>
              </a:ext>
            </a:extLst>
          </p:cNvPr>
          <p:cNvSpPr>
            <a:spLocks noGrp="1" noRot="1" noChangeAspect="1" noChangeArrowheads="1" noTextEdit="1"/>
          </p:cNvSpPr>
          <p:nvPr>
            <p:ph type="sldImg" idx="2"/>
          </p:nvPr>
        </p:nvSpPr>
        <p:spPr bwMode="auto">
          <a:xfrm>
            <a:off x="1141413" y="684213"/>
            <a:ext cx="4575175" cy="34321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Rectangle 5">
            <a:extLst>
              <a:ext uri="{FF2B5EF4-FFF2-40B4-BE49-F238E27FC236}">
                <a16:creationId xmlns:a16="http://schemas.microsoft.com/office/drawing/2014/main" id="{84278CC9-ED1C-4FCB-8F2E-6AF23A42CB9F}"/>
              </a:ext>
            </a:extLst>
          </p:cNvPr>
          <p:cNvSpPr>
            <a:spLocks noChangeArrowheads="1"/>
          </p:cNvSpPr>
          <p:nvPr/>
        </p:nvSpPr>
        <p:spPr bwMode="auto">
          <a:xfrm>
            <a:off x="69850" y="8750300"/>
            <a:ext cx="10668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defRPr/>
            </a:pPr>
            <a:fld id="{20CB12F4-0395-4C49-8D5A-A24A95D70716}" type="datetime1">
              <a:rPr lang="en-US" altLang="zh-CN" sz="1400" i="0" smtClean="0">
                <a:ea typeface="宋体" panose="02010600030101010101" pitchFamily="2" charset="-122"/>
              </a:rPr>
              <a:pPr>
                <a:defRPr/>
              </a:pPr>
              <a:t>2/18/2020</a:t>
            </a:fld>
            <a:endParaRPr lang="en-US" altLang="zh-CN" sz="1400" i="0">
              <a:ea typeface="宋体" panose="02010600030101010101" pitchFamily="2" charset="-122"/>
            </a:endParaRPr>
          </a:p>
        </p:txBody>
      </p:sp>
      <p:sp>
        <p:nvSpPr>
          <p:cNvPr id="2053" name="Rectangle 6">
            <a:extLst>
              <a:ext uri="{FF2B5EF4-FFF2-40B4-BE49-F238E27FC236}">
                <a16:creationId xmlns:a16="http://schemas.microsoft.com/office/drawing/2014/main" id="{EE5DAFA0-AE19-4825-8352-4E15F9AC112D}"/>
              </a:ext>
            </a:extLst>
          </p:cNvPr>
          <p:cNvSpPr>
            <a:spLocks noChangeArrowheads="1"/>
          </p:cNvSpPr>
          <p:nvPr/>
        </p:nvSpPr>
        <p:spPr bwMode="auto">
          <a:xfrm>
            <a:off x="6391275" y="8750300"/>
            <a:ext cx="396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lgn="r">
              <a:defRPr/>
            </a:pPr>
            <a:fld id="{FD176315-5773-4D18-A888-B11023E457DF}" type="slidenum">
              <a:rPr lang="en-US" altLang="zh-CN" sz="1400" i="0" smtClean="0">
                <a:ea typeface="宋体" panose="02010600030101010101" pitchFamily="2" charset="-122"/>
              </a:rPr>
              <a:pPr algn="r">
                <a:defRPr/>
              </a:pPr>
              <a:t>‹#›</a:t>
            </a:fld>
            <a:endParaRPr lang="en-US" altLang="zh-CN" sz="1400" i="0">
              <a:ea typeface="宋体" panose="02010600030101010101" pitchFamily="2" charset="-122"/>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279324C-914F-44AB-B0AA-81CD4ABCBDAA}"/>
              </a:ext>
            </a:extLst>
          </p:cNvPr>
          <p:cNvSpPr>
            <a:spLocks noGrp="1" noChangeArrowheads="1"/>
          </p:cNvSpPr>
          <p:nvPr>
            <p:ph type="body" idx="1"/>
          </p:nvPr>
        </p:nvSpPr>
        <p:spPr>
          <a:noFill/>
        </p:spPr>
        <p:txBody>
          <a:bodyPr/>
          <a:lstStyle/>
          <a:p>
            <a:endParaRPr lang="zh-CN" altLang="zh-CN"/>
          </a:p>
        </p:txBody>
      </p:sp>
      <p:sp>
        <p:nvSpPr>
          <p:cNvPr id="5123" name="Rectangle 3">
            <a:extLst>
              <a:ext uri="{FF2B5EF4-FFF2-40B4-BE49-F238E27FC236}">
                <a16:creationId xmlns:a16="http://schemas.microsoft.com/office/drawing/2014/main" id="{5890E681-7F8A-4A1E-B0D1-A5E20BBAFD2D}"/>
              </a:ext>
            </a:extLst>
          </p:cNvPr>
          <p:cNvSpPr>
            <a:spLocks noGrp="1" noRot="1" noChangeAspect="1" noChangeArrowheads="1" noTextEdit="1"/>
          </p:cNvSpPr>
          <p:nvPr>
            <p:ph type="sldImg"/>
          </p:nvPr>
        </p:nvSpPr>
        <p:spPr>
          <a:ln cap="fla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B5964CD-B670-4416-9191-3B464238BBD1}"/>
              </a:ext>
            </a:extLst>
          </p:cNvPr>
          <p:cNvSpPr>
            <a:spLocks noGrp="1" noChangeArrowheads="1"/>
          </p:cNvSpPr>
          <p:nvPr>
            <p:ph type="sldNum" sz="quarter" idx="5"/>
          </p:nvPr>
        </p:nvSpPr>
        <p:spPr>
          <a:ln/>
        </p:spPr>
        <p:txBody>
          <a:bodyPr/>
          <a:lstStyle/>
          <a:p>
            <a:fld id="{6CE04940-16A3-4883-AB69-10635632AFB1}" type="slidenum">
              <a:rPr lang="en-GB" altLang="zh-CN"/>
              <a:pPr/>
              <a:t>35</a:t>
            </a:fld>
            <a:endParaRPr lang="en-GB" altLang="zh-CN"/>
          </a:p>
        </p:txBody>
      </p:sp>
      <p:sp>
        <p:nvSpPr>
          <p:cNvPr id="126978" name="Rectangle 2">
            <a:extLst>
              <a:ext uri="{FF2B5EF4-FFF2-40B4-BE49-F238E27FC236}">
                <a16:creationId xmlns:a16="http://schemas.microsoft.com/office/drawing/2014/main" id="{7007201B-B84D-43D5-B3C0-BC144404744B}"/>
              </a:ext>
            </a:extLst>
          </p:cNvPr>
          <p:cNvSpPr>
            <a:spLocks noGrp="1" noRot="1" noChangeAspect="1" noChangeArrowheads="1"/>
          </p:cNvSpPr>
          <p:nvPr>
            <p:ph type="sldImg"/>
          </p:nvPr>
        </p:nvSpPr>
        <p:spPr bwMode="auto">
          <a:xfrm>
            <a:off x="1152525" y="692150"/>
            <a:ext cx="4554538" cy="3416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9" name="Rectangle 3">
            <a:extLst>
              <a:ext uri="{FF2B5EF4-FFF2-40B4-BE49-F238E27FC236}">
                <a16:creationId xmlns:a16="http://schemas.microsoft.com/office/drawing/2014/main" id="{81E35836-37E0-4E7C-8BE8-E1C7391190AA}"/>
              </a:ext>
            </a:extLst>
          </p:cNvPr>
          <p:cNvSpPr>
            <a:spLocks noGrp="1" noChangeArrowheads="1"/>
          </p:cNvSpPr>
          <p:nvPr>
            <p:ph type="body" idx="1"/>
          </p:nvPr>
        </p:nvSpPr>
        <p:spPr bwMode="auto">
          <a:xfrm>
            <a:off x="914400" y="4346575"/>
            <a:ext cx="5029200" cy="3849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75" tIns="44443" rIns="90475" bIns="44443"/>
          <a:lstStyle/>
          <a:p>
            <a:endParaRPr lang="nl-NL" altLang="zh-CN"/>
          </a:p>
        </p:txBody>
      </p:sp>
    </p:spTree>
    <p:extLst>
      <p:ext uri="{BB962C8B-B14F-4D97-AF65-F5344CB8AC3E}">
        <p14:creationId xmlns:p14="http://schemas.microsoft.com/office/powerpoint/2010/main" val="1702000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9E5F2D6-D84F-416F-8704-A16BEEC1AFB6}"/>
              </a:ext>
            </a:extLst>
          </p:cNvPr>
          <p:cNvSpPr>
            <a:spLocks noGrp="1" noChangeArrowheads="1"/>
          </p:cNvSpPr>
          <p:nvPr>
            <p:ph type="sldNum" sz="quarter" idx="5"/>
          </p:nvPr>
        </p:nvSpPr>
        <p:spPr>
          <a:ln/>
        </p:spPr>
        <p:txBody>
          <a:bodyPr/>
          <a:lstStyle/>
          <a:p>
            <a:fld id="{6C0C5306-E13B-42DC-B96F-B1A0BF266C65}" type="slidenum">
              <a:rPr lang="en-GB" altLang="zh-CN"/>
              <a:pPr/>
              <a:t>36</a:t>
            </a:fld>
            <a:endParaRPr lang="en-GB" altLang="zh-CN"/>
          </a:p>
        </p:txBody>
      </p:sp>
      <p:sp>
        <p:nvSpPr>
          <p:cNvPr id="129026" name="Rectangle 2">
            <a:extLst>
              <a:ext uri="{FF2B5EF4-FFF2-40B4-BE49-F238E27FC236}">
                <a16:creationId xmlns:a16="http://schemas.microsoft.com/office/drawing/2014/main" id="{289851AB-A9B9-438C-9545-A7C6F3DCFF38}"/>
              </a:ext>
            </a:extLst>
          </p:cNvPr>
          <p:cNvSpPr>
            <a:spLocks noGrp="1" noRot="1" noChangeAspect="1" noChangeArrowheads="1"/>
          </p:cNvSpPr>
          <p:nvPr>
            <p:ph type="sldImg"/>
          </p:nvPr>
        </p:nvSpPr>
        <p:spPr bwMode="auto">
          <a:xfrm>
            <a:off x="1152525" y="692150"/>
            <a:ext cx="4554538" cy="3416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7" name="Rectangle 3">
            <a:extLst>
              <a:ext uri="{FF2B5EF4-FFF2-40B4-BE49-F238E27FC236}">
                <a16:creationId xmlns:a16="http://schemas.microsoft.com/office/drawing/2014/main" id="{AE2B8ED4-CBCB-410C-8EEB-173556644B45}"/>
              </a:ext>
            </a:extLst>
          </p:cNvPr>
          <p:cNvSpPr>
            <a:spLocks noGrp="1" noChangeArrowheads="1"/>
          </p:cNvSpPr>
          <p:nvPr>
            <p:ph type="body" idx="1"/>
          </p:nvPr>
        </p:nvSpPr>
        <p:spPr bwMode="auto">
          <a:xfrm>
            <a:off x="914400" y="4346575"/>
            <a:ext cx="5029200" cy="3849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75" tIns="44443" rIns="90475" bIns="44443"/>
          <a:lstStyle/>
          <a:p>
            <a:endParaRPr lang="nl-NL" altLang="zh-CN"/>
          </a:p>
        </p:txBody>
      </p:sp>
    </p:spTree>
    <p:extLst>
      <p:ext uri="{BB962C8B-B14F-4D97-AF65-F5344CB8AC3E}">
        <p14:creationId xmlns:p14="http://schemas.microsoft.com/office/powerpoint/2010/main" val="1376009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CF72-939D-4B59-8D4B-61F70D2C0726}"/>
              </a:ext>
            </a:extLst>
          </p:cNvPr>
          <p:cNvSpPr>
            <a:spLocks noGrp="1"/>
          </p:cNvSpPr>
          <p:nvPr>
            <p:ph type="ctrTitle"/>
          </p:nvPr>
        </p:nvSpPr>
        <p:spPr>
          <a:xfrm>
            <a:off x="1143000" y="1122363"/>
            <a:ext cx="6858000" cy="2387600"/>
          </a:xfrm>
        </p:spPr>
        <p:txBody>
          <a:bodyPr/>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CECC538-C78D-4F4C-A17C-1301F5200F1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441301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4F953-8DC3-4190-B896-D85A0398D86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B8118F-3274-4D7E-9D45-70F3097655F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43165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4BA97D7-478D-44EC-9C00-F0C9419FA8D4}"/>
              </a:ext>
            </a:extLst>
          </p:cNvPr>
          <p:cNvSpPr>
            <a:spLocks noGrp="1"/>
          </p:cNvSpPr>
          <p:nvPr>
            <p:ph type="title" orient="vert"/>
          </p:nvPr>
        </p:nvSpPr>
        <p:spPr>
          <a:xfrm>
            <a:off x="6515100" y="228600"/>
            <a:ext cx="1943100" cy="5791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6875212-546E-4C4F-BB7F-2F8196EE6D51}"/>
              </a:ext>
            </a:extLst>
          </p:cNvPr>
          <p:cNvSpPr>
            <a:spLocks noGrp="1"/>
          </p:cNvSpPr>
          <p:nvPr>
            <p:ph type="body" orient="vert" idx="1"/>
          </p:nvPr>
        </p:nvSpPr>
        <p:spPr>
          <a:xfrm>
            <a:off x="685800" y="228600"/>
            <a:ext cx="5676900" cy="5791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444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5B53B-DFB3-4AD8-8DCF-D9F0F35A72C1}"/>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42C2E2-66A9-4629-A639-AEDD2EA98EA0}"/>
              </a:ext>
            </a:extLst>
          </p:cNvPr>
          <p:cNvSpPr>
            <a:spLocks noGrp="1"/>
          </p:cNvSpPr>
          <p:nvPr>
            <p:ph sz="half" idx="1"/>
          </p:nvPr>
        </p:nvSpPr>
        <p:spPr>
          <a:xfrm>
            <a:off x="6858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F9B5555-1F4B-4345-B0A2-6D05EB037AB8}"/>
              </a:ext>
            </a:extLst>
          </p:cNvPr>
          <p:cNvSpPr>
            <a:spLocks noGrp="1"/>
          </p:cNvSpPr>
          <p:nvPr>
            <p:ph type="body" sz="half" idx="2"/>
          </p:nvPr>
        </p:nvSpPr>
        <p:spPr>
          <a:xfrm>
            <a:off x="46482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6561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4541D-DECD-4933-88C1-6ACB968D8015}"/>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33415EA3-9184-4D57-8538-9F75644EDC92}"/>
              </a:ext>
            </a:extLst>
          </p:cNvPr>
          <p:cNvSpPr>
            <a:spLocks noGrp="1"/>
          </p:cNvSpPr>
          <p:nvPr>
            <p:ph type="dgm" idx="1"/>
          </p:nvPr>
        </p:nvSpPr>
        <p:spPr>
          <a:xfrm>
            <a:off x="685800" y="1600200"/>
            <a:ext cx="7772400" cy="4419600"/>
          </a:xfrm>
        </p:spPr>
        <p:txBody>
          <a:bodyPr/>
          <a:lstStyle/>
          <a:p>
            <a:pPr lvl="0"/>
            <a:endParaRPr lang="zh-CN" altLang="en-US" noProof="0"/>
          </a:p>
        </p:txBody>
      </p:sp>
    </p:spTree>
    <p:extLst>
      <p:ext uri="{BB962C8B-B14F-4D97-AF65-F5344CB8AC3E}">
        <p14:creationId xmlns:p14="http://schemas.microsoft.com/office/powerpoint/2010/main" val="422959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D4078-4688-4F67-BDD1-680555D5F6D3}"/>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2A95BD-9C45-4112-998C-8A26C81D7A5E}"/>
              </a:ext>
            </a:extLst>
          </p:cNvPr>
          <p:cNvSpPr>
            <a:spLocks noGrp="1"/>
          </p:cNvSpPr>
          <p:nvPr>
            <p:ph sz="half" idx="1"/>
          </p:nvPr>
        </p:nvSpPr>
        <p:spPr>
          <a:xfrm>
            <a:off x="685800" y="1600200"/>
            <a:ext cx="7772400" cy="2133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51AB1A3-79F5-4DFA-9B9F-5CC60B3425D2}"/>
              </a:ext>
            </a:extLst>
          </p:cNvPr>
          <p:cNvSpPr>
            <a:spLocks noGrp="1"/>
          </p:cNvSpPr>
          <p:nvPr>
            <p:ph type="body" sz="half" idx="2"/>
          </p:nvPr>
        </p:nvSpPr>
        <p:spPr>
          <a:xfrm>
            <a:off x="685800" y="3886200"/>
            <a:ext cx="7772400" cy="2133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55767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10581-09F3-4BA8-843B-E54BA825BA3D}"/>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FA6AB52-FFCD-4DB7-9F36-954333020A45}"/>
              </a:ext>
            </a:extLst>
          </p:cNvPr>
          <p:cNvSpPr>
            <a:spLocks noGrp="1"/>
          </p:cNvSpPr>
          <p:nvPr>
            <p:ph type="body" sz="half" idx="1"/>
          </p:nvPr>
        </p:nvSpPr>
        <p:spPr>
          <a:xfrm>
            <a:off x="6858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联机映像占位符 3">
            <a:extLst>
              <a:ext uri="{FF2B5EF4-FFF2-40B4-BE49-F238E27FC236}">
                <a16:creationId xmlns:a16="http://schemas.microsoft.com/office/drawing/2014/main" id="{D1EDA5E7-F417-4B3E-8F42-BB73607016C6}"/>
              </a:ext>
            </a:extLst>
          </p:cNvPr>
          <p:cNvSpPr>
            <a:spLocks noGrp="1"/>
          </p:cNvSpPr>
          <p:nvPr>
            <p:ph type="clipArt" sz="half" idx="2"/>
          </p:nvPr>
        </p:nvSpPr>
        <p:spPr>
          <a:xfrm>
            <a:off x="4648200" y="1600200"/>
            <a:ext cx="3810000" cy="4419600"/>
          </a:xfrm>
        </p:spPr>
        <p:txBody>
          <a:bodyPr/>
          <a:lstStyle/>
          <a:p>
            <a:pPr lvl="0"/>
            <a:endParaRPr lang="zh-CN" altLang="en-US" noProof="0"/>
          </a:p>
        </p:txBody>
      </p:sp>
    </p:spTree>
    <p:extLst>
      <p:ext uri="{BB962C8B-B14F-4D97-AF65-F5344CB8AC3E}">
        <p14:creationId xmlns:p14="http://schemas.microsoft.com/office/powerpoint/2010/main" val="1840146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CC06A-6583-428C-930E-BE41C312772B}"/>
              </a:ext>
            </a:extLst>
          </p:cNvPr>
          <p:cNvSpPr>
            <a:spLocks noGrp="1"/>
          </p:cNvSpPr>
          <p:nvPr>
            <p:ph type="title"/>
          </p:nvPr>
        </p:nvSpPr>
        <p:spPr>
          <a:xfrm>
            <a:off x="685800" y="228600"/>
            <a:ext cx="7772400" cy="1066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3896AB5-CBF7-4268-8ABF-E648B133A9D2}"/>
              </a:ext>
            </a:extLst>
          </p:cNvPr>
          <p:cNvSpPr>
            <a:spLocks noGrp="1"/>
          </p:cNvSpPr>
          <p:nvPr>
            <p:ph type="tbl" idx="1"/>
          </p:nvPr>
        </p:nvSpPr>
        <p:spPr>
          <a:xfrm>
            <a:off x="685800" y="1600200"/>
            <a:ext cx="7772400" cy="4419600"/>
          </a:xfrm>
        </p:spPr>
        <p:txBody>
          <a:bodyPr/>
          <a:lstStyle/>
          <a:p>
            <a:pPr lvl="0"/>
            <a:endParaRPr lang="zh-CN" altLang="en-US" noProof="0"/>
          </a:p>
        </p:txBody>
      </p:sp>
    </p:spTree>
    <p:extLst>
      <p:ext uri="{BB962C8B-B14F-4D97-AF65-F5344CB8AC3E}">
        <p14:creationId xmlns:p14="http://schemas.microsoft.com/office/powerpoint/2010/main" val="984542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482BE-5389-4D8D-8CA1-D7F114D7E3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E37C24-D394-46E1-B5F2-F86D43615EFA}"/>
              </a:ext>
            </a:extLst>
          </p:cNvPr>
          <p:cNvSpPr>
            <a:spLocks noGrp="1"/>
          </p:cNvSpPr>
          <p:nvPr>
            <p:ph idx="1"/>
          </p:nvPr>
        </p:nvSpPr>
        <p:spPr/>
        <p:txBody>
          <a:bodyPr/>
          <a:lstStyle>
            <a:lvl1pPr marL="342900" indent="-342900">
              <a:buFont typeface="Wingdings" panose="05000000000000000000" pitchFamily="2" charset="2"/>
              <a:buChar char="Ø"/>
              <a:defRPr/>
            </a:lvl1pPr>
            <a:lvl2pPr marL="742950" indent="-285750">
              <a:buFont typeface="Wingdings" panose="05000000000000000000" pitchFamily="2" charset="2"/>
              <a:buChar char="Ø"/>
              <a:defRPr/>
            </a:lvl2pPr>
            <a:lvl3pPr marL="1143000" indent="-228600">
              <a:buFont typeface="Wingdings" panose="05000000000000000000" pitchFamily="2" charset="2"/>
              <a:buChar char="Ø"/>
              <a:defRPr/>
            </a:lvl3pPr>
            <a:lvl4pPr marL="1600200" indent="-228600">
              <a:buFont typeface="Wingdings" panose="05000000000000000000" pitchFamily="2" charset="2"/>
              <a:buChar char="Ø"/>
              <a:defRPr/>
            </a:lvl4pPr>
            <a:lvl5pPr marL="2057400" indent="-228600">
              <a:buFont typeface="Wingdings" panose="05000000000000000000" pitchFamily="2" charset="2"/>
              <a:buChar char="Ø"/>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3559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BD792-B823-455A-8300-F40A06E6F963}"/>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5C5A7F-C8ED-435F-894F-54026A5334E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214002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72672-7CD9-4B6A-AE0E-472E54604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F98728-20C6-49E0-8B8A-D1DC25B6976B}"/>
              </a:ext>
            </a:extLst>
          </p:cNvPr>
          <p:cNvSpPr>
            <a:spLocks noGrp="1"/>
          </p:cNvSpPr>
          <p:nvPr>
            <p:ph sz="half" idx="1"/>
          </p:nvPr>
        </p:nvSpPr>
        <p:spPr>
          <a:xfrm>
            <a:off x="6858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B4C1ABA-82B0-4553-A93D-0C92FB0B784E}"/>
              </a:ext>
            </a:extLst>
          </p:cNvPr>
          <p:cNvSpPr>
            <a:spLocks noGrp="1"/>
          </p:cNvSpPr>
          <p:nvPr>
            <p:ph sz="half" idx="2"/>
          </p:nvPr>
        </p:nvSpPr>
        <p:spPr>
          <a:xfrm>
            <a:off x="4648200" y="1600200"/>
            <a:ext cx="38100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97046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5826-D629-4093-A332-ACF7C91B2C2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2EB6AC-FBE5-4855-97DF-924CDE02850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DC76D5E-FDAF-480A-AF8C-010DD51CE41B}"/>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02E5433-3FC0-4DCB-B5EF-A9F49FCAB91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1449D53-5DBD-4390-916A-F0BEE9702951}"/>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9376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39827-8674-42D0-AC9E-DC8C30B0788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1453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83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E47C6-C6BA-490F-89F7-0F979F51CBB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CB4353D-8B94-4CFC-9C57-5296F909DA7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0B118A3-FA2C-4E71-8C09-65C0981D03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399500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45361-FCA5-4560-AF3B-0F3CECBC1E72}"/>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310163A-4BD1-48A6-A70C-8CD748FC005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15454279-85D2-43CA-856F-A89AECD6A41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03549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4A58971-99C8-4525-9928-E0F2DE842DF2}"/>
              </a:ext>
            </a:extLst>
          </p:cNvPr>
          <p:cNvSpPr>
            <a:spLocks noGrp="1" noChangeArrowheads="1"/>
          </p:cNvSpPr>
          <p:nvPr>
            <p:ph type="title"/>
          </p:nvPr>
        </p:nvSpPr>
        <p:spPr bwMode="auto">
          <a:xfrm>
            <a:off x="685800" y="2286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lvl="0"/>
            <a:r>
              <a:rPr lang="en-US" altLang="zh-CN" dirty="0"/>
              <a:t>Click to edit Master title style</a:t>
            </a:r>
          </a:p>
        </p:txBody>
      </p:sp>
      <p:sp>
        <p:nvSpPr>
          <p:cNvPr id="1027" name="Rectangle 3">
            <a:extLst>
              <a:ext uri="{FF2B5EF4-FFF2-40B4-BE49-F238E27FC236}">
                <a16:creationId xmlns:a16="http://schemas.microsoft.com/office/drawing/2014/main" id="{FC410412-A350-40AD-A18B-C9B6E27462D8}"/>
              </a:ext>
            </a:extLst>
          </p:cNvPr>
          <p:cNvSpPr>
            <a:spLocks noGrp="1" noChangeArrowheads="1"/>
          </p:cNvSpPr>
          <p:nvPr>
            <p:ph type="body" idx="1"/>
          </p:nvPr>
        </p:nvSpPr>
        <p:spPr bwMode="auto">
          <a:xfrm>
            <a:off x="685800" y="1600200"/>
            <a:ext cx="77724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5">
            <a:extLst>
              <a:ext uri="{FF2B5EF4-FFF2-40B4-BE49-F238E27FC236}">
                <a16:creationId xmlns:a16="http://schemas.microsoft.com/office/drawing/2014/main" id="{3049EE35-BCC4-4656-A1D8-E3E1A5673238}"/>
              </a:ext>
            </a:extLst>
          </p:cNvPr>
          <p:cNvSpPr>
            <a:spLocks noChangeArrowheads="1"/>
          </p:cNvSpPr>
          <p:nvPr/>
        </p:nvSpPr>
        <p:spPr bwMode="auto">
          <a:xfrm>
            <a:off x="4379913" y="6324600"/>
            <a:ext cx="396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lgn="r">
              <a:defRPr/>
            </a:pPr>
            <a:fld id="{1237BE2C-A001-4195-A7AF-737CA640C75C}" type="slidenum">
              <a:rPr lang="en-US" altLang="zh-CN" sz="1400" b="1" i="0" smtClean="0">
                <a:solidFill>
                  <a:srgbClr val="0000CC"/>
                </a:solidFill>
                <a:latin typeface="Baha" pitchFamily="34" charset="0"/>
                <a:ea typeface="宋体" panose="02010600030101010101" pitchFamily="2" charset="-122"/>
              </a:rPr>
              <a:pPr algn="r">
                <a:defRPr/>
              </a:pPr>
              <a:t>‹#›</a:t>
            </a:fld>
            <a:endParaRPr lang="en-US" altLang="zh-CN" sz="1400" b="1" i="0">
              <a:solidFill>
                <a:srgbClr val="0000CC"/>
              </a:solidFill>
              <a:latin typeface="Baha" pitchFamily="34" charset="0"/>
              <a:ea typeface="宋体" panose="02010600030101010101" pitchFamily="2" charset="-122"/>
            </a:endParaRPr>
          </a:p>
        </p:txBody>
      </p:sp>
      <p:sp>
        <p:nvSpPr>
          <p:cNvPr id="1029" name="Rectangle 7">
            <a:extLst>
              <a:ext uri="{FF2B5EF4-FFF2-40B4-BE49-F238E27FC236}">
                <a16:creationId xmlns:a16="http://schemas.microsoft.com/office/drawing/2014/main" id="{F8F8E144-7452-41A7-B090-16A10C9D830D}"/>
              </a:ext>
            </a:extLst>
          </p:cNvPr>
          <p:cNvSpPr>
            <a:spLocks noChangeArrowheads="1"/>
          </p:cNvSpPr>
          <p:nvPr/>
        </p:nvSpPr>
        <p:spPr bwMode="auto">
          <a:xfrm>
            <a:off x="685800" y="6291263"/>
            <a:ext cx="34290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defRPr/>
            </a:pPr>
            <a:r>
              <a:rPr lang="en-US" altLang="zh-CN" sz="1400" b="1" i="0" dirty="0" err="1">
                <a:solidFill>
                  <a:srgbClr val="0000CC"/>
                </a:solidFill>
                <a:latin typeface="Baha" pitchFamily="34" charset="0"/>
                <a:ea typeface="宋体" panose="02010600030101010101" pitchFamily="2" charset="-122"/>
              </a:rPr>
              <a:t>Changhe</a:t>
            </a:r>
            <a:r>
              <a:rPr lang="en-US" altLang="zh-CN" sz="1400" b="1" i="0" dirty="0">
                <a:solidFill>
                  <a:srgbClr val="0000CC"/>
                </a:solidFill>
                <a:latin typeface="Baha" pitchFamily="34" charset="0"/>
                <a:ea typeface="宋体" panose="02010600030101010101" pitchFamily="2" charset="-122"/>
              </a:rPr>
              <a:t> Li</a:t>
            </a:r>
          </a:p>
          <a:p>
            <a:pPr>
              <a:defRPr/>
            </a:pPr>
            <a:r>
              <a:rPr lang="en-US" altLang="zh-CN" sz="1400" b="1" i="0" dirty="0">
                <a:solidFill>
                  <a:srgbClr val="0000CC"/>
                </a:solidFill>
                <a:latin typeface="Baha" pitchFamily="34" charset="0"/>
                <a:ea typeface="宋体" panose="02010600030101010101" pitchFamily="2" charset="-122"/>
              </a:rPr>
              <a:t>Computational Intelligent Algorithms</a:t>
            </a:r>
            <a:endParaRPr lang="en-US" altLang="zh-CN" sz="1400" b="1" i="0" dirty="0">
              <a:latin typeface="Baha" pitchFamily="34" charset="0"/>
              <a:ea typeface="宋体" panose="02010600030101010101" pitchFamily="2" charset="-122"/>
            </a:endParaRPr>
          </a:p>
        </p:txBody>
      </p:sp>
      <p:sp>
        <p:nvSpPr>
          <p:cNvPr id="1030" name="Line 8">
            <a:extLst>
              <a:ext uri="{FF2B5EF4-FFF2-40B4-BE49-F238E27FC236}">
                <a16:creationId xmlns:a16="http://schemas.microsoft.com/office/drawing/2014/main" id="{24E5C71E-7410-4F04-A698-68A99FFF19DC}"/>
              </a:ext>
            </a:extLst>
          </p:cNvPr>
          <p:cNvSpPr>
            <a:spLocks noChangeShapeType="1"/>
          </p:cNvSpPr>
          <p:nvPr/>
        </p:nvSpPr>
        <p:spPr bwMode="auto">
          <a:xfrm>
            <a:off x="28575" y="6172200"/>
            <a:ext cx="9010650" cy="0"/>
          </a:xfrm>
          <a:prstGeom prst="line">
            <a:avLst/>
          </a:prstGeom>
          <a:noFill/>
          <a:ln w="57150" cmpd="thinThick">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Rectangle 9">
            <a:extLst>
              <a:ext uri="{FF2B5EF4-FFF2-40B4-BE49-F238E27FC236}">
                <a16:creationId xmlns:a16="http://schemas.microsoft.com/office/drawing/2014/main" id="{02F9B0AA-A396-4707-B18E-8CA6EFE5042A}"/>
              </a:ext>
            </a:extLst>
          </p:cNvPr>
          <p:cNvSpPr>
            <a:spLocks noChangeArrowheads="1"/>
          </p:cNvSpPr>
          <p:nvPr/>
        </p:nvSpPr>
        <p:spPr bwMode="auto">
          <a:xfrm>
            <a:off x="5410200" y="6375400"/>
            <a:ext cx="304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defRPr sz="3200" i="1">
                <a:solidFill>
                  <a:schemeClr val="tx1"/>
                </a:solidFill>
                <a:latin typeface="Arial" panose="020B0604020202020204" pitchFamily="34" charset="0"/>
              </a:defRPr>
            </a:lvl1pPr>
            <a:lvl2pPr marL="742950" indent="-285750">
              <a:defRPr sz="3200" i="1">
                <a:solidFill>
                  <a:schemeClr val="tx1"/>
                </a:solidFill>
                <a:latin typeface="Arial" panose="020B0604020202020204" pitchFamily="34" charset="0"/>
              </a:defRPr>
            </a:lvl2pPr>
            <a:lvl3pPr marL="1143000" indent="-228600">
              <a:defRPr sz="3200" i="1">
                <a:solidFill>
                  <a:schemeClr val="tx1"/>
                </a:solidFill>
                <a:latin typeface="Arial" panose="020B0604020202020204" pitchFamily="34" charset="0"/>
              </a:defRPr>
            </a:lvl3pPr>
            <a:lvl4pPr marL="1600200" indent="-228600">
              <a:defRPr sz="3200" i="1">
                <a:solidFill>
                  <a:schemeClr val="tx1"/>
                </a:solidFill>
                <a:latin typeface="Arial" panose="020B0604020202020204" pitchFamily="34" charset="0"/>
              </a:defRPr>
            </a:lvl4pPr>
            <a:lvl5pPr marL="2057400" indent="-228600">
              <a:defRPr sz="3200" i="1">
                <a:solidFill>
                  <a:schemeClr val="tx1"/>
                </a:solidFill>
                <a:latin typeface="Arial" panose="020B0604020202020204" pitchFamily="34" charset="0"/>
              </a:defRPr>
            </a:lvl5pPr>
            <a:lvl6pPr marL="2514600" indent="-228600" eaLnBrk="0" fontAlgn="base" hangingPunct="0">
              <a:spcBef>
                <a:spcPct val="0"/>
              </a:spcBef>
              <a:spcAft>
                <a:spcPct val="0"/>
              </a:spcAft>
              <a:defRPr sz="3200" i="1">
                <a:solidFill>
                  <a:schemeClr val="tx1"/>
                </a:solidFill>
                <a:latin typeface="Arial" panose="020B0604020202020204" pitchFamily="34" charset="0"/>
              </a:defRPr>
            </a:lvl6pPr>
            <a:lvl7pPr marL="2971800" indent="-228600" eaLnBrk="0" fontAlgn="base" hangingPunct="0">
              <a:spcBef>
                <a:spcPct val="0"/>
              </a:spcBef>
              <a:spcAft>
                <a:spcPct val="0"/>
              </a:spcAft>
              <a:defRPr sz="3200" i="1">
                <a:solidFill>
                  <a:schemeClr val="tx1"/>
                </a:solidFill>
                <a:latin typeface="Arial" panose="020B0604020202020204" pitchFamily="34" charset="0"/>
              </a:defRPr>
            </a:lvl7pPr>
            <a:lvl8pPr marL="3429000" indent="-228600" eaLnBrk="0" fontAlgn="base" hangingPunct="0">
              <a:spcBef>
                <a:spcPct val="0"/>
              </a:spcBef>
              <a:spcAft>
                <a:spcPct val="0"/>
              </a:spcAft>
              <a:defRPr sz="3200" i="1">
                <a:solidFill>
                  <a:schemeClr val="tx1"/>
                </a:solidFill>
                <a:latin typeface="Arial" panose="020B0604020202020204" pitchFamily="34" charset="0"/>
              </a:defRPr>
            </a:lvl8pPr>
            <a:lvl9pPr marL="3886200" indent="-228600" eaLnBrk="0" fontAlgn="base" hangingPunct="0">
              <a:spcBef>
                <a:spcPct val="0"/>
              </a:spcBef>
              <a:spcAft>
                <a:spcPct val="0"/>
              </a:spcAft>
              <a:defRPr sz="3200" i="1">
                <a:solidFill>
                  <a:schemeClr val="tx1"/>
                </a:solidFill>
                <a:latin typeface="Arial" panose="020B0604020202020204" pitchFamily="34" charset="0"/>
              </a:defRPr>
            </a:lvl9pPr>
          </a:lstStyle>
          <a:p>
            <a:pPr algn="r">
              <a:defRPr/>
            </a:pPr>
            <a:r>
              <a:rPr lang="en-US" altLang="zh-CN" sz="1400" b="1" i="0">
                <a:solidFill>
                  <a:srgbClr val="0000CC"/>
                </a:solidFill>
                <a:latin typeface="Baha" pitchFamily="34" charset="0"/>
                <a:ea typeface="宋体" panose="02010600030101010101" pitchFamily="2" charset="-122"/>
              </a:rPr>
              <a:t>Genetic Algorithms: A Tutorial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rtl="0" eaLnBrk="0" fontAlgn="base" hangingPunct="0">
        <a:spcBef>
          <a:spcPct val="0"/>
        </a:spcBef>
        <a:spcAft>
          <a:spcPct val="0"/>
        </a:spcAft>
        <a:defRPr sz="4400" b="1" kern="1200">
          <a:solidFill>
            <a:srgbClr val="0000CC"/>
          </a:solidFill>
          <a:latin typeface="+mj-lt"/>
          <a:ea typeface="+mj-ea"/>
          <a:cs typeface="+mj-cs"/>
        </a:defRPr>
      </a:lvl1pPr>
      <a:lvl2pPr algn="ctr" rtl="0" eaLnBrk="0" fontAlgn="base" hangingPunct="0">
        <a:spcBef>
          <a:spcPct val="0"/>
        </a:spcBef>
        <a:spcAft>
          <a:spcPct val="0"/>
        </a:spcAft>
        <a:defRPr sz="4400" b="1">
          <a:solidFill>
            <a:srgbClr val="0000CC"/>
          </a:solidFill>
          <a:latin typeface="Book Antiqua" panose="02040602050305030304" pitchFamily="18" charset="0"/>
        </a:defRPr>
      </a:lvl2pPr>
      <a:lvl3pPr algn="ctr" rtl="0" eaLnBrk="0" fontAlgn="base" hangingPunct="0">
        <a:spcBef>
          <a:spcPct val="0"/>
        </a:spcBef>
        <a:spcAft>
          <a:spcPct val="0"/>
        </a:spcAft>
        <a:defRPr sz="4400" b="1">
          <a:solidFill>
            <a:srgbClr val="0000CC"/>
          </a:solidFill>
          <a:latin typeface="Book Antiqua" panose="02040602050305030304" pitchFamily="18" charset="0"/>
        </a:defRPr>
      </a:lvl3pPr>
      <a:lvl4pPr algn="ctr" rtl="0" eaLnBrk="0" fontAlgn="base" hangingPunct="0">
        <a:spcBef>
          <a:spcPct val="0"/>
        </a:spcBef>
        <a:spcAft>
          <a:spcPct val="0"/>
        </a:spcAft>
        <a:defRPr sz="4400" b="1">
          <a:solidFill>
            <a:srgbClr val="0000CC"/>
          </a:solidFill>
          <a:latin typeface="Book Antiqua" panose="02040602050305030304" pitchFamily="18" charset="0"/>
        </a:defRPr>
      </a:lvl4pPr>
      <a:lvl5pPr algn="ctr" rtl="0" eaLnBrk="0" fontAlgn="base" hangingPunct="0">
        <a:spcBef>
          <a:spcPct val="0"/>
        </a:spcBef>
        <a:spcAft>
          <a:spcPct val="0"/>
        </a:spcAft>
        <a:defRPr sz="4400" b="1">
          <a:solidFill>
            <a:srgbClr val="0000CC"/>
          </a:solidFill>
          <a:latin typeface="Book Antiqua" panose="02040602050305030304" pitchFamily="18" charset="0"/>
        </a:defRPr>
      </a:lvl5pPr>
      <a:lvl6pPr marL="457200" algn="ctr" rtl="0" eaLnBrk="0" fontAlgn="base" hangingPunct="0">
        <a:spcBef>
          <a:spcPct val="0"/>
        </a:spcBef>
        <a:spcAft>
          <a:spcPct val="0"/>
        </a:spcAft>
        <a:defRPr sz="4400" b="1">
          <a:solidFill>
            <a:srgbClr val="0000CC"/>
          </a:solidFill>
          <a:latin typeface="Book Antiqua" panose="02040602050305030304" pitchFamily="18" charset="0"/>
        </a:defRPr>
      </a:lvl6pPr>
      <a:lvl7pPr marL="914400" algn="ctr" rtl="0" eaLnBrk="0" fontAlgn="base" hangingPunct="0">
        <a:spcBef>
          <a:spcPct val="0"/>
        </a:spcBef>
        <a:spcAft>
          <a:spcPct val="0"/>
        </a:spcAft>
        <a:defRPr sz="4400" b="1">
          <a:solidFill>
            <a:srgbClr val="0000CC"/>
          </a:solidFill>
          <a:latin typeface="Book Antiqua" panose="02040602050305030304" pitchFamily="18" charset="0"/>
        </a:defRPr>
      </a:lvl7pPr>
      <a:lvl8pPr marL="1371600" algn="ctr" rtl="0" eaLnBrk="0" fontAlgn="base" hangingPunct="0">
        <a:spcBef>
          <a:spcPct val="0"/>
        </a:spcBef>
        <a:spcAft>
          <a:spcPct val="0"/>
        </a:spcAft>
        <a:defRPr sz="4400" b="1">
          <a:solidFill>
            <a:srgbClr val="0000CC"/>
          </a:solidFill>
          <a:latin typeface="Book Antiqua" panose="02040602050305030304" pitchFamily="18" charset="0"/>
        </a:defRPr>
      </a:lvl8pPr>
      <a:lvl9pPr marL="1828800" algn="ctr" rtl="0" eaLnBrk="0" fontAlgn="base" hangingPunct="0">
        <a:spcBef>
          <a:spcPct val="0"/>
        </a:spcBef>
        <a:spcAft>
          <a:spcPct val="0"/>
        </a:spcAft>
        <a:defRPr sz="4400" b="1">
          <a:solidFill>
            <a:srgbClr val="0000CC"/>
          </a:solidFill>
          <a:latin typeface="Book Antiqua" panose="02040602050305030304" pitchFamily="18" charset="0"/>
        </a:defRPr>
      </a:lvl9pPr>
    </p:titleStyle>
    <p:bodyStyle>
      <a:lvl1pPr marL="342900" indent="-342900" algn="l" rtl="0" eaLnBrk="0" fontAlgn="base" hangingPunct="0">
        <a:spcBef>
          <a:spcPct val="20000"/>
        </a:spcBef>
        <a:spcAft>
          <a:spcPct val="0"/>
        </a:spcAft>
        <a:buClr>
          <a:schemeClr val="tx1"/>
        </a:buClr>
        <a:buSzPct val="50000"/>
        <a:buFont typeface="Wingdings" panose="05000000000000000000" pitchFamily="2" charset="2"/>
        <a:buChar char="Ø"/>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100000"/>
        <a:buFont typeface="Wingdings" panose="05000000000000000000" pitchFamily="2" charset="2"/>
        <a:buChar char="Ø"/>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Ø"/>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Font typeface="Wingdings" panose="05000000000000000000" pitchFamily="2" charset="2"/>
        <a:buChar char="Ø"/>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7.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8.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9.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20.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5.xml"/><Relationship Id="rId1" Type="http://schemas.openxmlformats.org/officeDocument/2006/relationships/vmlDrawing" Target="../drawings/vmlDrawing7.vml"/><Relationship Id="rId4" Type="http://schemas.openxmlformats.org/officeDocument/2006/relationships/image" Target="../media/image21.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6.xml"/><Relationship Id="rId1" Type="http://schemas.openxmlformats.org/officeDocument/2006/relationships/vmlDrawing" Target="../drawings/vmlDrawing8.vml"/><Relationship Id="rId4"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3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53.xml.rels><?xml version="1.0" encoding="UTF-8" standalone="yes"?>
<Relationships xmlns="http://schemas.openxmlformats.org/package/2006/relationships"><Relationship Id="rId3" Type="http://schemas.microsoft.com/office/2007/relationships/media" Target="../media/media8.mp4"/><Relationship Id="rId7" Type="http://schemas.openxmlformats.org/officeDocument/2006/relationships/image" Target="../media/image3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1.png"/><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54.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0.mp4"/><Relationship Id="rId7" Type="http://schemas.openxmlformats.org/officeDocument/2006/relationships/image" Target="../media/image34.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3.png"/><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MuSingMIDI-JAR/MuSingMIDI.jar"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google.com.au/url?sa=i&amp;rct=j&amp;q=how%20to%20solve%20it%20modern%20heuristics&amp;source=images&amp;cd=&amp;cad=rja&amp;docid=sbpHQP5vxQHMlM&amp;tbnid=v865xCgMHTQyMM:&amp;ved=0CAUQjRw&amp;url=http://www.barnesandnoble.com/w/how-to-solve-it-zbigniew-michalewicz/1101510037?ean=9783540224945&amp;ei=wEmTUtHGPMijiAfm8oCoBg&amp;bvm=bv.56988011,d.aGc&amp;psig=AFQjCNF4QLeyCjkOMPLIvCgPv7Gr4UpqOg&amp;ust=1385470734828949"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s://www.cs.vu.nl/~gusz/"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524000"/>
            <a:ext cx="80962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93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defTabSz="912813"/>
            <a:r>
              <a:rPr lang="en-AU" altLang="zh-CN">
                <a:ea typeface="宋体" pitchFamily="2" charset="-122"/>
              </a:rPr>
              <a:t>Biology Background</a:t>
            </a:r>
            <a:endParaRPr lang="en-US" altLang="zh-CN">
              <a:ea typeface="宋体" pitchFamily="2" charset="-122"/>
            </a:endParaRPr>
          </a:p>
        </p:txBody>
      </p:sp>
      <p:sp>
        <p:nvSpPr>
          <p:cNvPr id="30723" name="Content Placeholder 2"/>
          <p:cNvSpPr>
            <a:spLocks noGrp="1"/>
          </p:cNvSpPr>
          <p:nvPr>
            <p:ph idx="1"/>
          </p:nvPr>
        </p:nvSpPr>
        <p:spPr>
          <a:xfrm>
            <a:off x="685800" y="1295400"/>
            <a:ext cx="7772400" cy="4419600"/>
          </a:xfrm>
        </p:spPr>
        <p:txBody>
          <a:bodyPr/>
          <a:lstStyle/>
          <a:p>
            <a:pPr marL="365125">
              <a:lnSpc>
                <a:spcPct val="80000"/>
              </a:lnSpc>
            </a:pPr>
            <a:r>
              <a:rPr lang="en-AU" altLang="zh-CN" sz="2200" dirty="0"/>
              <a:t>Gene </a:t>
            </a:r>
          </a:p>
          <a:p>
            <a:pPr marL="657225" lvl="1">
              <a:lnSpc>
                <a:spcPct val="80000"/>
              </a:lnSpc>
            </a:pPr>
            <a:r>
              <a:rPr lang="en-AU" altLang="zh-CN" sz="2000" dirty="0"/>
              <a:t>A working subunit of DNA</a:t>
            </a:r>
          </a:p>
          <a:p>
            <a:pPr marL="657225" lvl="1">
              <a:lnSpc>
                <a:spcPct val="80000"/>
              </a:lnSpc>
            </a:pPr>
            <a:endParaRPr lang="en-AU" altLang="zh-CN" sz="2000" dirty="0"/>
          </a:p>
          <a:p>
            <a:pPr marL="365125">
              <a:lnSpc>
                <a:spcPct val="80000"/>
              </a:lnSpc>
            </a:pPr>
            <a:r>
              <a:rPr lang="en-AU" altLang="zh-CN" sz="2200" dirty="0"/>
              <a:t>Gene Trait</a:t>
            </a:r>
          </a:p>
          <a:p>
            <a:pPr marL="657225" lvl="1">
              <a:lnSpc>
                <a:spcPct val="80000"/>
              </a:lnSpc>
            </a:pPr>
            <a:r>
              <a:rPr lang="en-AU" altLang="zh-CN" sz="2000" dirty="0"/>
              <a:t>For example: colour of eyes</a:t>
            </a:r>
          </a:p>
          <a:p>
            <a:pPr marL="657225" lvl="1">
              <a:lnSpc>
                <a:spcPct val="80000"/>
              </a:lnSpc>
            </a:pPr>
            <a:endParaRPr lang="en-AU" altLang="zh-CN" sz="2000" dirty="0"/>
          </a:p>
          <a:p>
            <a:pPr marL="365125">
              <a:lnSpc>
                <a:spcPct val="80000"/>
              </a:lnSpc>
            </a:pPr>
            <a:r>
              <a:rPr lang="en-AU" altLang="zh-CN" sz="2200" dirty="0"/>
              <a:t>Allele</a:t>
            </a:r>
          </a:p>
          <a:p>
            <a:pPr marL="657225" lvl="1">
              <a:lnSpc>
                <a:spcPct val="80000"/>
              </a:lnSpc>
            </a:pPr>
            <a:r>
              <a:rPr lang="en-AU" altLang="zh-CN" sz="2000" dirty="0"/>
              <a:t>Possible settings for a trait (e.g., Blown, Gray and Blue)</a:t>
            </a:r>
          </a:p>
          <a:p>
            <a:pPr marL="657225" lvl="1">
              <a:lnSpc>
                <a:spcPct val="80000"/>
              </a:lnSpc>
            </a:pPr>
            <a:endParaRPr lang="en-AU" altLang="zh-CN" sz="2000" dirty="0"/>
          </a:p>
          <a:p>
            <a:pPr marL="365125">
              <a:lnSpc>
                <a:spcPct val="80000"/>
              </a:lnSpc>
            </a:pPr>
            <a:r>
              <a:rPr lang="en-AU" altLang="zh-CN" sz="2200" dirty="0"/>
              <a:t>Genotype</a:t>
            </a:r>
          </a:p>
          <a:p>
            <a:pPr marL="657225" lvl="1">
              <a:lnSpc>
                <a:spcPct val="80000"/>
              </a:lnSpc>
            </a:pPr>
            <a:r>
              <a:rPr lang="en-AU" altLang="zh-CN" sz="2000" dirty="0"/>
              <a:t>The actual genes carried by an individual</a:t>
            </a:r>
          </a:p>
          <a:p>
            <a:pPr marL="657225" lvl="1">
              <a:lnSpc>
                <a:spcPct val="80000"/>
              </a:lnSpc>
            </a:pPr>
            <a:endParaRPr lang="en-AU" altLang="zh-CN" sz="2000" dirty="0"/>
          </a:p>
          <a:p>
            <a:pPr marL="365125">
              <a:lnSpc>
                <a:spcPct val="80000"/>
              </a:lnSpc>
            </a:pPr>
            <a:r>
              <a:rPr lang="en-AU" altLang="zh-CN" sz="2200" dirty="0"/>
              <a:t>Phenotype</a:t>
            </a:r>
          </a:p>
          <a:p>
            <a:pPr marL="657225" lvl="1">
              <a:lnSpc>
                <a:spcPct val="80000"/>
              </a:lnSpc>
            </a:pPr>
            <a:r>
              <a:rPr lang="en-AU" altLang="zh-CN" sz="2000" dirty="0"/>
              <a:t>The physical characteristics into which genes are translated</a:t>
            </a:r>
          </a:p>
          <a:p>
            <a:pPr marL="657225" lvl="1">
              <a:lnSpc>
                <a:spcPct val="80000"/>
              </a:lnSpc>
            </a:pPr>
            <a:endParaRPr lang="en-US" altLang="zh-CN" sz="2000" dirty="0"/>
          </a:p>
        </p:txBody>
      </p:sp>
      <p:sp>
        <p:nvSpPr>
          <p:cNvPr id="30724" name="Slide Number Placeholder 5"/>
          <p:cNvSpPr>
            <a:spLocks noGrp="1"/>
          </p:cNvSpPr>
          <p:nvPr>
            <p:ph type="sldNum" sz="quarter" idx="12"/>
          </p:nvPr>
        </p:nvSpPr>
        <p:spPr bwMode="auto">
          <a:noFill/>
          <a:ln>
            <a:miter lim="800000"/>
            <a:headEnd/>
            <a:tailEnd/>
          </a:ln>
        </p:spPr>
        <p:txBody>
          <a:bodyPr/>
          <a:lstStyle/>
          <a:p>
            <a:endParaRPr lang="en-US" altLang="zh-CN" dirty="0"/>
          </a:p>
        </p:txBody>
      </p:sp>
    </p:spTree>
    <p:extLst>
      <p:ext uri="{BB962C8B-B14F-4D97-AF65-F5344CB8AC3E}">
        <p14:creationId xmlns:p14="http://schemas.microsoft.com/office/powerpoint/2010/main" val="1723322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id="{E42EB617-3EF1-41D6-9B4E-9C33164F8624}"/>
              </a:ext>
            </a:extLst>
          </p:cNvPr>
          <p:cNvSpPr>
            <a:spLocks noGrp="1" noChangeArrowheads="1"/>
          </p:cNvSpPr>
          <p:nvPr>
            <p:ph type="title"/>
          </p:nvPr>
        </p:nvSpPr>
        <p:spPr>
          <a:noFill/>
        </p:spPr>
        <p:txBody>
          <a:bodyPr/>
          <a:lstStyle/>
          <a:p>
            <a:r>
              <a:rPr lang="en-US" altLang="zh-CN">
                <a:ea typeface="宋体" panose="02010600030101010101" pitchFamily="2" charset="-122"/>
              </a:rPr>
              <a:t>The Genetic Algorithm</a:t>
            </a:r>
          </a:p>
        </p:txBody>
      </p:sp>
      <p:sp>
        <p:nvSpPr>
          <p:cNvPr id="6147" name="Rectangle 1027">
            <a:extLst>
              <a:ext uri="{FF2B5EF4-FFF2-40B4-BE49-F238E27FC236}">
                <a16:creationId xmlns:a16="http://schemas.microsoft.com/office/drawing/2014/main" id="{E7272B09-9E9F-4907-B5A1-472BAA3756F9}"/>
              </a:ext>
            </a:extLst>
          </p:cNvPr>
          <p:cNvSpPr>
            <a:spLocks noGrp="1" noChangeArrowheads="1"/>
          </p:cNvSpPr>
          <p:nvPr>
            <p:ph type="body" idx="1"/>
          </p:nvPr>
        </p:nvSpPr>
        <p:spPr>
          <a:noFill/>
        </p:spPr>
        <p:txBody>
          <a:bodyPr/>
          <a:lstStyle/>
          <a:p>
            <a:r>
              <a:rPr lang="en-US" altLang="zh-CN" sz="2800" dirty="0">
                <a:ea typeface="宋体" panose="02010600030101010101" pitchFamily="2" charset="-122"/>
              </a:rPr>
              <a:t>Directed search algorithms based on the mechanics of </a:t>
            </a:r>
            <a:r>
              <a:rPr lang="en-US" altLang="zh-CN" sz="2800" dirty="0">
                <a:solidFill>
                  <a:srgbClr val="0070C0"/>
                </a:solidFill>
                <a:ea typeface="宋体" panose="02010600030101010101" pitchFamily="2" charset="-122"/>
              </a:rPr>
              <a:t>biological evolution</a:t>
            </a:r>
          </a:p>
          <a:p>
            <a:r>
              <a:rPr lang="en-US" altLang="zh-CN" sz="2800" dirty="0">
                <a:ea typeface="宋体" panose="02010600030101010101" pitchFamily="2" charset="-122"/>
              </a:rPr>
              <a:t>Developed by </a:t>
            </a:r>
            <a:r>
              <a:rPr lang="en-US" altLang="zh-CN" sz="2800" dirty="0">
                <a:solidFill>
                  <a:srgbClr val="00B050"/>
                </a:solidFill>
                <a:ea typeface="宋体" panose="02010600030101010101" pitchFamily="2" charset="-122"/>
              </a:rPr>
              <a:t>John Holland</a:t>
            </a:r>
            <a:r>
              <a:rPr lang="en-US" altLang="zh-CN" sz="2800" dirty="0">
                <a:ea typeface="宋体" panose="02010600030101010101" pitchFamily="2" charset="-122"/>
              </a:rPr>
              <a:t>, University of Michigan </a:t>
            </a:r>
          </a:p>
          <a:p>
            <a:pPr lvl="1"/>
            <a:r>
              <a:rPr lang="en-US" altLang="zh-CN" sz="2400" dirty="0">
                <a:ea typeface="宋体" panose="02010600030101010101" pitchFamily="2" charset="-122"/>
              </a:rPr>
              <a:t>Adaptation in Natural and Artificial Systems,1975</a:t>
            </a:r>
          </a:p>
          <a:p>
            <a:pPr lvl="1"/>
            <a:r>
              <a:rPr lang="en-US" altLang="zh-CN" sz="2400" dirty="0">
                <a:ea typeface="宋体" panose="02010600030101010101" pitchFamily="2" charset="-122"/>
              </a:rPr>
              <a:t>To understand the </a:t>
            </a:r>
            <a:r>
              <a:rPr lang="en-US" altLang="zh-CN" sz="2400" dirty="0">
                <a:solidFill>
                  <a:srgbClr val="0070C0"/>
                </a:solidFill>
                <a:ea typeface="宋体" panose="02010600030101010101" pitchFamily="2" charset="-122"/>
              </a:rPr>
              <a:t>adaptive processes </a:t>
            </a:r>
            <a:r>
              <a:rPr lang="en-US" altLang="zh-CN" sz="2400" dirty="0">
                <a:ea typeface="宋体" panose="02010600030101010101" pitchFamily="2" charset="-122"/>
              </a:rPr>
              <a:t>of natural systems</a:t>
            </a:r>
          </a:p>
          <a:p>
            <a:pPr lvl="1"/>
            <a:r>
              <a:rPr lang="en-US" altLang="zh-CN" sz="2400" dirty="0">
                <a:ea typeface="宋体" panose="02010600030101010101" pitchFamily="2" charset="-122"/>
              </a:rPr>
              <a:t>To design </a:t>
            </a:r>
            <a:r>
              <a:rPr lang="en-US" altLang="zh-CN" sz="2400" dirty="0">
                <a:solidFill>
                  <a:srgbClr val="0070C0"/>
                </a:solidFill>
                <a:ea typeface="宋体" panose="02010600030101010101" pitchFamily="2" charset="-122"/>
              </a:rPr>
              <a:t>artificial systems software </a:t>
            </a:r>
            <a:r>
              <a:rPr lang="en-US" altLang="zh-CN" sz="2400" dirty="0">
                <a:ea typeface="宋体" panose="02010600030101010101" pitchFamily="2" charset="-122"/>
              </a:rPr>
              <a:t>that retains the robustness of natural systems</a:t>
            </a:r>
          </a:p>
        </p:txBody>
      </p:sp>
      <p:pic>
        <p:nvPicPr>
          <p:cNvPr id="2" name="图片 1">
            <a:extLst>
              <a:ext uri="{FF2B5EF4-FFF2-40B4-BE49-F238E27FC236}">
                <a16:creationId xmlns:a16="http://schemas.microsoft.com/office/drawing/2014/main" id="{A00B64F8-9EC9-4C36-B550-FBEAB53738AF}"/>
              </a:ext>
            </a:extLst>
          </p:cNvPr>
          <p:cNvPicPr>
            <a:picLocks noChangeAspect="1"/>
          </p:cNvPicPr>
          <p:nvPr/>
        </p:nvPicPr>
        <p:blipFill>
          <a:blip r:embed="rId2"/>
          <a:stretch>
            <a:fillRect/>
          </a:stretch>
        </p:blipFill>
        <p:spPr>
          <a:xfrm>
            <a:off x="7985660" y="-1609"/>
            <a:ext cx="1158340" cy="1524132"/>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099018F-72D0-440C-AB87-7751BA6FA077}"/>
              </a:ext>
            </a:extLst>
          </p:cNvPr>
          <p:cNvSpPr>
            <a:spLocks noGrp="1" noChangeArrowheads="1"/>
          </p:cNvSpPr>
          <p:nvPr>
            <p:ph type="title"/>
          </p:nvPr>
        </p:nvSpPr>
        <p:spPr>
          <a:xfrm>
            <a:off x="533400" y="0"/>
            <a:ext cx="7924800" cy="1295400"/>
          </a:xfrm>
          <a:noFill/>
        </p:spPr>
        <p:txBody>
          <a:bodyPr/>
          <a:lstStyle/>
          <a:p>
            <a:r>
              <a:rPr lang="en-US" altLang="zh-CN" dirty="0">
                <a:ea typeface="宋体" panose="02010600030101010101" pitchFamily="2" charset="-122"/>
              </a:rPr>
              <a:t>The Genetic Algorithm (cont.)</a:t>
            </a:r>
          </a:p>
        </p:txBody>
      </p:sp>
      <p:sp>
        <p:nvSpPr>
          <p:cNvPr id="7171" name="Rectangle 3">
            <a:extLst>
              <a:ext uri="{FF2B5EF4-FFF2-40B4-BE49-F238E27FC236}">
                <a16:creationId xmlns:a16="http://schemas.microsoft.com/office/drawing/2014/main" id="{1376F894-678F-49BD-AF2E-836854D0DAEF}"/>
              </a:ext>
            </a:extLst>
          </p:cNvPr>
          <p:cNvSpPr>
            <a:spLocks noGrp="1" noChangeArrowheads="1"/>
          </p:cNvSpPr>
          <p:nvPr>
            <p:ph type="body" idx="1"/>
          </p:nvPr>
        </p:nvSpPr>
        <p:spPr>
          <a:noFill/>
        </p:spPr>
        <p:txBody>
          <a:bodyPr/>
          <a:lstStyle/>
          <a:p>
            <a:r>
              <a:rPr lang="en-US" altLang="zh-CN" dirty="0">
                <a:ea typeface="宋体" panose="02010600030101010101" pitchFamily="2" charset="-122"/>
              </a:rPr>
              <a:t>Provide efficient, effective techniques for optimization and machine learning applications</a:t>
            </a:r>
          </a:p>
          <a:p>
            <a:r>
              <a:rPr lang="en-US" altLang="zh-CN" dirty="0">
                <a:ea typeface="宋体" panose="02010600030101010101" pitchFamily="2" charset="-122"/>
              </a:rPr>
              <a:t>Widely-used today in business, scientific and engineering circles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00788A3-248E-4B18-858B-3977CE3DDCF5}"/>
              </a:ext>
            </a:extLst>
          </p:cNvPr>
          <p:cNvSpPr>
            <a:spLocks noGrp="1" noChangeArrowheads="1"/>
          </p:cNvSpPr>
          <p:nvPr>
            <p:ph type="title"/>
          </p:nvPr>
        </p:nvSpPr>
        <p:spPr>
          <a:noFill/>
        </p:spPr>
        <p:txBody>
          <a:bodyPr/>
          <a:lstStyle/>
          <a:p>
            <a:r>
              <a:rPr lang="en-US" altLang="zh-CN">
                <a:ea typeface="宋体" panose="02010600030101010101" pitchFamily="2" charset="-122"/>
              </a:rPr>
              <a:t>Components of a GA</a:t>
            </a:r>
          </a:p>
        </p:txBody>
      </p:sp>
      <p:sp>
        <p:nvSpPr>
          <p:cNvPr id="8195" name="Rectangle 3">
            <a:extLst>
              <a:ext uri="{FF2B5EF4-FFF2-40B4-BE49-F238E27FC236}">
                <a16:creationId xmlns:a16="http://schemas.microsoft.com/office/drawing/2014/main" id="{64540142-99C9-420B-87D3-5BBBB3E2A5A2}"/>
              </a:ext>
            </a:extLst>
          </p:cNvPr>
          <p:cNvSpPr>
            <a:spLocks noGrp="1" noChangeArrowheads="1"/>
          </p:cNvSpPr>
          <p:nvPr>
            <p:ph type="body" idx="1"/>
          </p:nvPr>
        </p:nvSpPr>
        <p:spPr>
          <a:noFill/>
        </p:spPr>
        <p:txBody>
          <a:bodyPr/>
          <a:lstStyle/>
          <a:p>
            <a:pPr>
              <a:buFont typeface="Monotype Sorts" pitchFamily="2" charset="2"/>
              <a:buNone/>
            </a:pPr>
            <a:r>
              <a:rPr lang="en-US" altLang="zh-CN" dirty="0">
                <a:ea typeface="宋体" panose="02010600030101010101" pitchFamily="2" charset="-122"/>
              </a:rPr>
              <a:t>A problem to solve, and ...</a:t>
            </a:r>
          </a:p>
          <a:p>
            <a:r>
              <a:rPr lang="en-US" altLang="zh-CN" dirty="0">
                <a:ea typeface="宋体" panose="02010600030101010101" pitchFamily="2" charset="-122"/>
              </a:rPr>
              <a:t>Encoding technique       </a:t>
            </a:r>
            <a:r>
              <a:rPr lang="en-US" altLang="zh-CN" sz="2400" dirty="0">
                <a:ea typeface="宋体" panose="02010600030101010101" pitchFamily="2" charset="-122"/>
              </a:rPr>
              <a:t>(</a:t>
            </a:r>
            <a:r>
              <a:rPr lang="en-US" altLang="zh-CN" sz="2400" i="1" dirty="0">
                <a:ea typeface="宋体" panose="02010600030101010101" pitchFamily="2" charset="-122"/>
              </a:rPr>
              <a:t>gene, chromosome</a:t>
            </a:r>
            <a:r>
              <a:rPr lang="en-US" altLang="zh-CN" sz="2400" dirty="0">
                <a:ea typeface="宋体" panose="02010600030101010101" pitchFamily="2" charset="-122"/>
              </a:rPr>
              <a:t>)</a:t>
            </a:r>
            <a:endParaRPr lang="en-US" altLang="zh-CN" sz="2800" dirty="0">
              <a:ea typeface="宋体" panose="02010600030101010101" pitchFamily="2" charset="-122"/>
            </a:endParaRPr>
          </a:p>
          <a:p>
            <a:r>
              <a:rPr lang="en-US" altLang="zh-CN" dirty="0">
                <a:ea typeface="宋体" panose="02010600030101010101" pitchFamily="2" charset="-122"/>
              </a:rPr>
              <a:t>Initialization procedure                </a:t>
            </a:r>
            <a:r>
              <a:rPr lang="en-US" altLang="zh-CN" sz="2400" i="1" dirty="0">
                <a:ea typeface="宋体" panose="02010600030101010101" pitchFamily="2" charset="-122"/>
              </a:rPr>
              <a:t>(creation)</a:t>
            </a:r>
            <a:endParaRPr lang="en-US" altLang="zh-CN" dirty="0">
              <a:ea typeface="宋体" panose="02010600030101010101" pitchFamily="2" charset="-122"/>
            </a:endParaRPr>
          </a:p>
          <a:p>
            <a:r>
              <a:rPr lang="en-US" altLang="zh-CN" dirty="0">
                <a:ea typeface="宋体" panose="02010600030101010101" pitchFamily="2" charset="-122"/>
              </a:rPr>
              <a:t>Evaluation function                 </a:t>
            </a:r>
            <a:r>
              <a:rPr lang="en-US" altLang="zh-CN" sz="2400" i="1" dirty="0">
                <a:ea typeface="宋体" panose="02010600030101010101" pitchFamily="2" charset="-122"/>
              </a:rPr>
              <a:t>(environment)</a:t>
            </a:r>
          </a:p>
          <a:p>
            <a:r>
              <a:rPr lang="en-US" altLang="zh-CN" dirty="0">
                <a:ea typeface="宋体" panose="02010600030101010101" pitchFamily="2" charset="-122"/>
              </a:rPr>
              <a:t>Selection of parents               </a:t>
            </a:r>
            <a:r>
              <a:rPr lang="en-US" altLang="zh-CN" sz="2400" i="1" dirty="0">
                <a:ea typeface="宋体" panose="02010600030101010101" pitchFamily="2" charset="-122"/>
              </a:rPr>
              <a:t>(reproduction)</a:t>
            </a:r>
            <a:endParaRPr lang="en-US" altLang="zh-CN" dirty="0">
              <a:ea typeface="宋体" panose="02010600030101010101" pitchFamily="2" charset="-122"/>
            </a:endParaRPr>
          </a:p>
          <a:p>
            <a:r>
              <a:rPr lang="en-US" altLang="zh-CN" dirty="0">
                <a:ea typeface="宋体" panose="02010600030101010101" pitchFamily="2" charset="-122"/>
              </a:rPr>
              <a:t>Genetic operators    </a:t>
            </a:r>
            <a:r>
              <a:rPr lang="en-US" altLang="zh-CN" sz="2400" i="1" dirty="0">
                <a:ea typeface="宋体" panose="02010600030101010101" pitchFamily="2" charset="-122"/>
              </a:rPr>
              <a:t>(mutation, recombination)</a:t>
            </a:r>
          </a:p>
          <a:p>
            <a:r>
              <a:rPr lang="en-US" altLang="zh-CN" dirty="0">
                <a:ea typeface="宋体" panose="02010600030101010101" pitchFamily="2" charset="-122"/>
              </a:rPr>
              <a:t>Parameter settings             </a:t>
            </a:r>
            <a:r>
              <a:rPr lang="en-US" altLang="zh-CN" sz="2400" i="1" dirty="0">
                <a:ea typeface="宋体" panose="02010600030101010101" pitchFamily="2" charset="-122"/>
              </a:rPr>
              <a:t>(practice and art)</a:t>
            </a:r>
          </a:p>
          <a:p>
            <a:pPr>
              <a:buFont typeface="Monotype Sorts" pitchFamily="2" charset="2"/>
              <a:buNone/>
            </a:pPr>
            <a:endParaRPr lang="en-US" altLang="zh-CN" sz="2400" i="1" dirty="0">
              <a:ea typeface="宋体" panose="02010600030101010101"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F028AAD-C2BC-469E-AD02-02DEC9EE549B}"/>
              </a:ext>
            </a:extLst>
          </p:cNvPr>
          <p:cNvSpPr>
            <a:spLocks noGrp="1" noChangeArrowheads="1"/>
          </p:cNvSpPr>
          <p:nvPr>
            <p:ph type="title"/>
          </p:nvPr>
        </p:nvSpPr>
        <p:spPr>
          <a:noFill/>
        </p:spPr>
        <p:txBody>
          <a:bodyPr/>
          <a:lstStyle/>
          <a:p>
            <a:r>
              <a:rPr lang="en-US" altLang="zh-CN">
                <a:ea typeface="宋体" panose="02010600030101010101" pitchFamily="2" charset="-122"/>
              </a:rPr>
              <a:t>Simple Genetic Algorithm</a:t>
            </a:r>
          </a:p>
        </p:txBody>
      </p:sp>
      <p:sp>
        <p:nvSpPr>
          <p:cNvPr id="9219" name="Rectangle 3">
            <a:extLst>
              <a:ext uri="{FF2B5EF4-FFF2-40B4-BE49-F238E27FC236}">
                <a16:creationId xmlns:a16="http://schemas.microsoft.com/office/drawing/2014/main" id="{83C406E0-364D-4B48-9EBA-C09BFC66EF5F}"/>
              </a:ext>
            </a:extLst>
          </p:cNvPr>
          <p:cNvSpPr>
            <a:spLocks noGrp="1" noChangeArrowheads="1"/>
          </p:cNvSpPr>
          <p:nvPr>
            <p:ph idx="1"/>
          </p:nvPr>
        </p:nvSpPr>
        <p:spPr>
          <a:xfrm>
            <a:off x="685800" y="1371600"/>
            <a:ext cx="7772400" cy="4419600"/>
          </a:xfrm>
        </p:spPr>
        <p:txBody>
          <a:bodyPr/>
          <a:lstStyle/>
          <a:p>
            <a:pPr>
              <a:buFont typeface="Monotype Sorts" pitchFamily="2" charset="2"/>
              <a:buNone/>
            </a:pPr>
            <a:r>
              <a:rPr lang="en-US" altLang="zh-CN" sz="2000">
                <a:ea typeface="宋体" panose="02010600030101010101" pitchFamily="2" charset="-122"/>
              </a:rPr>
              <a:t>{</a:t>
            </a:r>
          </a:p>
          <a:p>
            <a:pPr lvl="1">
              <a:buFont typeface="Symbol" panose="05050102010706020507" pitchFamily="18" charset="2"/>
              <a:buNone/>
            </a:pPr>
            <a:r>
              <a:rPr lang="en-US" altLang="zh-CN">
                <a:ea typeface="宋体" panose="02010600030101010101" pitchFamily="2" charset="-122"/>
              </a:rPr>
              <a:t>initialize population;</a:t>
            </a:r>
          </a:p>
          <a:p>
            <a:pPr lvl="1">
              <a:buFont typeface="Symbol" panose="05050102010706020507" pitchFamily="18" charset="2"/>
              <a:buNone/>
            </a:pPr>
            <a:r>
              <a:rPr lang="en-US" altLang="zh-CN">
                <a:ea typeface="宋体" panose="02010600030101010101" pitchFamily="2" charset="-122"/>
              </a:rPr>
              <a:t>evaluate population;</a:t>
            </a:r>
          </a:p>
          <a:p>
            <a:pPr lvl="1">
              <a:buFont typeface="Symbol" panose="05050102010706020507" pitchFamily="18" charset="2"/>
              <a:buNone/>
            </a:pPr>
            <a:r>
              <a:rPr lang="en-US" altLang="zh-CN">
                <a:ea typeface="宋体" panose="02010600030101010101" pitchFamily="2" charset="-122"/>
              </a:rPr>
              <a:t>while TerminationCriteriaNotSatisfied</a:t>
            </a:r>
          </a:p>
          <a:p>
            <a:pPr lvl="1">
              <a:buFont typeface="Symbol" panose="05050102010706020507" pitchFamily="18" charset="2"/>
              <a:buNone/>
            </a:pPr>
            <a:r>
              <a:rPr lang="en-US" altLang="zh-CN" sz="2000">
                <a:ea typeface="宋体" panose="02010600030101010101" pitchFamily="2" charset="-122"/>
              </a:rPr>
              <a:t>{</a:t>
            </a:r>
          </a:p>
          <a:p>
            <a:pPr lvl="2">
              <a:buFontTx/>
              <a:buNone/>
            </a:pPr>
            <a:r>
              <a:rPr lang="en-US" altLang="zh-CN" sz="2800">
                <a:ea typeface="宋体" panose="02010600030101010101" pitchFamily="2" charset="-122"/>
              </a:rPr>
              <a:t>select parents for reproduction;</a:t>
            </a:r>
          </a:p>
          <a:p>
            <a:pPr lvl="2">
              <a:buFontTx/>
              <a:buNone/>
            </a:pPr>
            <a:r>
              <a:rPr lang="en-US" altLang="zh-CN" sz="2800">
                <a:ea typeface="宋体" panose="02010600030101010101" pitchFamily="2" charset="-122"/>
              </a:rPr>
              <a:t>perform recombination and mutation;</a:t>
            </a:r>
          </a:p>
          <a:p>
            <a:pPr lvl="2">
              <a:buFontTx/>
              <a:buNone/>
            </a:pPr>
            <a:r>
              <a:rPr lang="en-US" altLang="zh-CN" sz="2800">
                <a:ea typeface="宋体" panose="02010600030101010101" pitchFamily="2" charset="-122"/>
              </a:rPr>
              <a:t>evaluate population;</a:t>
            </a:r>
          </a:p>
          <a:p>
            <a:pPr lvl="1">
              <a:buFont typeface="Symbol" panose="05050102010706020507" pitchFamily="18" charset="2"/>
              <a:buNone/>
            </a:pPr>
            <a:r>
              <a:rPr lang="en-US" altLang="zh-CN" sz="2000">
                <a:ea typeface="宋体" panose="02010600030101010101" pitchFamily="2" charset="-122"/>
              </a:rPr>
              <a:t>}</a:t>
            </a:r>
          </a:p>
          <a:p>
            <a:pPr>
              <a:buFont typeface="Monotype Sorts" pitchFamily="2" charset="2"/>
              <a:buNone/>
            </a:pPr>
            <a:r>
              <a:rPr lang="en-US" altLang="zh-CN" sz="2000">
                <a:ea typeface="宋体" panose="02010600030101010101" pitchFamily="2" charset="-122"/>
              </a:rPr>
              <a: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656D59D-836E-4D6B-B439-2023C3DA751D}"/>
              </a:ext>
            </a:extLst>
          </p:cNvPr>
          <p:cNvSpPr>
            <a:spLocks noGrp="1" noChangeArrowheads="1"/>
          </p:cNvSpPr>
          <p:nvPr>
            <p:ph type="title"/>
          </p:nvPr>
        </p:nvSpPr>
        <p:spPr>
          <a:xfrm>
            <a:off x="381000" y="228600"/>
            <a:ext cx="8305800" cy="1066800"/>
          </a:xfrm>
          <a:noFill/>
        </p:spPr>
        <p:txBody>
          <a:bodyPr/>
          <a:lstStyle/>
          <a:p>
            <a:r>
              <a:rPr lang="en-US" altLang="zh-CN">
                <a:ea typeface="宋体" panose="02010600030101010101" pitchFamily="2" charset="-122"/>
              </a:rPr>
              <a:t>The GA Cycle of Reproduction</a:t>
            </a:r>
          </a:p>
        </p:txBody>
      </p:sp>
      <p:sp>
        <p:nvSpPr>
          <p:cNvPr id="10243" name="AutoShape 3">
            <a:extLst>
              <a:ext uri="{FF2B5EF4-FFF2-40B4-BE49-F238E27FC236}">
                <a16:creationId xmlns:a16="http://schemas.microsoft.com/office/drawing/2014/main" id="{E1E4B538-CC00-46A0-8F98-F49FBD63909C}"/>
              </a:ext>
            </a:extLst>
          </p:cNvPr>
          <p:cNvSpPr>
            <a:spLocks noChangeArrowheads="1"/>
          </p:cNvSpPr>
          <p:nvPr/>
        </p:nvSpPr>
        <p:spPr bwMode="auto">
          <a:xfrm>
            <a:off x="1225550" y="1911350"/>
            <a:ext cx="2273300" cy="596900"/>
          </a:xfrm>
          <a:prstGeom prst="octagon">
            <a:avLst>
              <a:gd name="adj" fmla="val 2928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dirty="0">
                <a:ea typeface="宋体" panose="02010600030101010101" pitchFamily="2" charset="-122"/>
              </a:rPr>
              <a:t>reproduction</a:t>
            </a:r>
          </a:p>
        </p:txBody>
      </p:sp>
      <p:sp>
        <p:nvSpPr>
          <p:cNvPr id="10244" name="AutoShape 4">
            <a:extLst>
              <a:ext uri="{FF2B5EF4-FFF2-40B4-BE49-F238E27FC236}">
                <a16:creationId xmlns:a16="http://schemas.microsoft.com/office/drawing/2014/main" id="{0EF16D37-5951-48FA-8B66-E043EEFB25F9}"/>
              </a:ext>
            </a:extLst>
          </p:cNvPr>
          <p:cNvSpPr>
            <a:spLocks noChangeArrowheads="1"/>
          </p:cNvSpPr>
          <p:nvPr/>
        </p:nvSpPr>
        <p:spPr bwMode="auto">
          <a:xfrm>
            <a:off x="1225550" y="3359150"/>
            <a:ext cx="2273300" cy="596900"/>
          </a:xfrm>
          <a:prstGeom prst="octagon">
            <a:avLst>
              <a:gd name="adj" fmla="val 2928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population</a:t>
            </a:r>
          </a:p>
        </p:txBody>
      </p:sp>
      <p:sp>
        <p:nvSpPr>
          <p:cNvPr id="10245" name="AutoShape 5">
            <a:extLst>
              <a:ext uri="{FF2B5EF4-FFF2-40B4-BE49-F238E27FC236}">
                <a16:creationId xmlns:a16="http://schemas.microsoft.com/office/drawing/2014/main" id="{DBBB6DE7-0A6A-4CC8-A9AE-C8AD623D3C99}"/>
              </a:ext>
            </a:extLst>
          </p:cNvPr>
          <p:cNvSpPr>
            <a:spLocks noChangeArrowheads="1"/>
          </p:cNvSpPr>
          <p:nvPr/>
        </p:nvSpPr>
        <p:spPr bwMode="auto">
          <a:xfrm>
            <a:off x="5949950" y="3344863"/>
            <a:ext cx="2273300" cy="596900"/>
          </a:xfrm>
          <a:prstGeom prst="octagon">
            <a:avLst>
              <a:gd name="adj" fmla="val 2928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evaluation</a:t>
            </a:r>
          </a:p>
        </p:txBody>
      </p:sp>
      <p:sp>
        <p:nvSpPr>
          <p:cNvPr id="10246" name="AutoShape 6">
            <a:extLst>
              <a:ext uri="{FF2B5EF4-FFF2-40B4-BE49-F238E27FC236}">
                <a16:creationId xmlns:a16="http://schemas.microsoft.com/office/drawing/2014/main" id="{6E700C00-8FEA-44A9-8402-B176510F3AE3}"/>
              </a:ext>
            </a:extLst>
          </p:cNvPr>
          <p:cNvSpPr>
            <a:spLocks noChangeArrowheads="1"/>
          </p:cNvSpPr>
          <p:nvPr/>
        </p:nvSpPr>
        <p:spPr bwMode="auto">
          <a:xfrm>
            <a:off x="5949950" y="1911350"/>
            <a:ext cx="2273300" cy="596900"/>
          </a:xfrm>
          <a:prstGeom prst="octagon">
            <a:avLst>
              <a:gd name="adj" fmla="val 2928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modification</a:t>
            </a:r>
          </a:p>
        </p:txBody>
      </p:sp>
      <p:sp>
        <p:nvSpPr>
          <p:cNvPr id="10247" name="AutoShape 7">
            <a:extLst>
              <a:ext uri="{FF2B5EF4-FFF2-40B4-BE49-F238E27FC236}">
                <a16:creationId xmlns:a16="http://schemas.microsoft.com/office/drawing/2014/main" id="{8B8E1ECF-26C9-4589-981D-4CCD4BD34C7A}"/>
              </a:ext>
            </a:extLst>
          </p:cNvPr>
          <p:cNvSpPr>
            <a:spLocks noChangeArrowheads="1"/>
          </p:cNvSpPr>
          <p:nvPr/>
        </p:nvSpPr>
        <p:spPr bwMode="auto">
          <a:xfrm>
            <a:off x="1225550" y="5111750"/>
            <a:ext cx="2273300" cy="596900"/>
          </a:xfrm>
          <a:prstGeom prst="octagon">
            <a:avLst>
              <a:gd name="adj" fmla="val 2928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0248" name="Line 8">
            <a:extLst>
              <a:ext uri="{FF2B5EF4-FFF2-40B4-BE49-F238E27FC236}">
                <a16:creationId xmlns:a16="http://schemas.microsoft.com/office/drawing/2014/main" id="{218351ED-6E4F-4EFD-9B29-AD3D35AD66F0}"/>
              </a:ext>
            </a:extLst>
          </p:cNvPr>
          <p:cNvSpPr>
            <a:spLocks noChangeShapeType="1"/>
          </p:cNvSpPr>
          <p:nvPr/>
        </p:nvSpPr>
        <p:spPr bwMode="auto">
          <a:xfrm>
            <a:off x="3511550" y="2209800"/>
            <a:ext cx="24257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9" name="Line 9">
            <a:extLst>
              <a:ext uri="{FF2B5EF4-FFF2-40B4-BE49-F238E27FC236}">
                <a16:creationId xmlns:a16="http://schemas.microsoft.com/office/drawing/2014/main" id="{6096D1F7-219F-47C8-9C4F-B99CADD59D46}"/>
              </a:ext>
            </a:extLst>
          </p:cNvPr>
          <p:cNvSpPr>
            <a:spLocks noChangeShapeType="1"/>
          </p:cNvSpPr>
          <p:nvPr/>
        </p:nvSpPr>
        <p:spPr bwMode="auto">
          <a:xfrm>
            <a:off x="2209800" y="2520950"/>
            <a:ext cx="0" cy="8255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0" name="Line 10">
            <a:extLst>
              <a:ext uri="{FF2B5EF4-FFF2-40B4-BE49-F238E27FC236}">
                <a16:creationId xmlns:a16="http://schemas.microsoft.com/office/drawing/2014/main" id="{2ECE680A-B8D2-4043-9415-94458AD660FF}"/>
              </a:ext>
            </a:extLst>
          </p:cNvPr>
          <p:cNvSpPr>
            <a:spLocks noChangeShapeType="1"/>
          </p:cNvSpPr>
          <p:nvPr/>
        </p:nvSpPr>
        <p:spPr bwMode="auto">
          <a:xfrm>
            <a:off x="2514600" y="2520950"/>
            <a:ext cx="0" cy="825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1" name="Line 11">
            <a:extLst>
              <a:ext uri="{FF2B5EF4-FFF2-40B4-BE49-F238E27FC236}">
                <a16:creationId xmlns:a16="http://schemas.microsoft.com/office/drawing/2014/main" id="{0CE173B4-A8BF-4F20-B4D5-7255705D534B}"/>
              </a:ext>
            </a:extLst>
          </p:cNvPr>
          <p:cNvSpPr>
            <a:spLocks noChangeShapeType="1"/>
          </p:cNvSpPr>
          <p:nvPr/>
        </p:nvSpPr>
        <p:spPr bwMode="auto">
          <a:xfrm>
            <a:off x="2362200" y="3968750"/>
            <a:ext cx="0" cy="11303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2" name="Rectangle 12">
            <a:extLst>
              <a:ext uri="{FF2B5EF4-FFF2-40B4-BE49-F238E27FC236}">
                <a16:creationId xmlns:a16="http://schemas.microsoft.com/office/drawing/2014/main" id="{65688AD9-8600-4939-917F-C1403AEDA7D2}"/>
              </a:ext>
            </a:extLst>
          </p:cNvPr>
          <p:cNvSpPr>
            <a:spLocks noChangeArrowheads="1"/>
          </p:cNvSpPr>
          <p:nvPr/>
        </p:nvSpPr>
        <p:spPr bwMode="auto">
          <a:xfrm>
            <a:off x="1662113" y="5197475"/>
            <a:ext cx="13303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800" i="0">
                <a:ea typeface="宋体" panose="02010600030101010101" pitchFamily="2" charset="-122"/>
              </a:rPr>
              <a:t>discard</a:t>
            </a:r>
          </a:p>
        </p:txBody>
      </p:sp>
      <p:sp>
        <p:nvSpPr>
          <p:cNvPr id="10253" name="Line 13">
            <a:extLst>
              <a:ext uri="{FF2B5EF4-FFF2-40B4-BE49-F238E27FC236}">
                <a16:creationId xmlns:a16="http://schemas.microsoft.com/office/drawing/2014/main" id="{8329A140-DE09-49D8-B010-4CF3DC15E775}"/>
              </a:ext>
            </a:extLst>
          </p:cNvPr>
          <p:cNvSpPr>
            <a:spLocks noChangeShapeType="1"/>
          </p:cNvSpPr>
          <p:nvPr/>
        </p:nvSpPr>
        <p:spPr bwMode="auto">
          <a:xfrm flipH="1">
            <a:off x="3498850" y="3657600"/>
            <a:ext cx="24511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4" name="Line 14">
            <a:extLst>
              <a:ext uri="{FF2B5EF4-FFF2-40B4-BE49-F238E27FC236}">
                <a16:creationId xmlns:a16="http://schemas.microsoft.com/office/drawing/2014/main" id="{45ED3FB8-6DF7-4163-B010-8F2D9AD2797C}"/>
              </a:ext>
            </a:extLst>
          </p:cNvPr>
          <p:cNvSpPr>
            <a:spLocks noChangeShapeType="1"/>
          </p:cNvSpPr>
          <p:nvPr/>
        </p:nvSpPr>
        <p:spPr bwMode="auto">
          <a:xfrm>
            <a:off x="7086600" y="2520950"/>
            <a:ext cx="0" cy="825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5" name="Rectangle 15">
            <a:extLst>
              <a:ext uri="{FF2B5EF4-FFF2-40B4-BE49-F238E27FC236}">
                <a16:creationId xmlns:a16="http://schemas.microsoft.com/office/drawing/2014/main" id="{48560710-049E-48CF-95F0-6E136D9678FD}"/>
              </a:ext>
            </a:extLst>
          </p:cNvPr>
          <p:cNvSpPr>
            <a:spLocks noChangeArrowheads="1"/>
          </p:cNvSpPr>
          <p:nvPr/>
        </p:nvSpPr>
        <p:spPr bwMode="auto">
          <a:xfrm>
            <a:off x="900113" y="4100513"/>
            <a:ext cx="12827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deleted </a:t>
            </a:r>
          </a:p>
          <a:p>
            <a:pPr>
              <a:spcBef>
                <a:spcPct val="0"/>
              </a:spcBef>
              <a:buClrTx/>
              <a:buSzTx/>
              <a:buFontTx/>
              <a:buNone/>
            </a:pPr>
            <a:r>
              <a:rPr lang="en-US" altLang="zh-CN" sz="2400">
                <a:latin typeface="Times New Roman" panose="02020603050405020304" pitchFamily="18" charset="0"/>
                <a:ea typeface="宋体" panose="02010600030101010101" pitchFamily="2" charset="-122"/>
              </a:rPr>
              <a:t>members</a:t>
            </a:r>
          </a:p>
        </p:txBody>
      </p:sp>
      <p:sp>
        <p:nvSpPr>
          <p:cNvPr id="10256" name="Rectangle 16">
            <a:extLst>
              <a:ext uri="{FF2B5EF4-FFF2-40B4-BE49-F238E27FC236}">
                <a16:creationId xmlns:a16="http://schemas.microsoft.com/office/drawing/2014/main" id="{2674E2A2-69AC-4936-9C37-D0B32F5C37A9}"/>
              </a:ext>
            </a:extLst>
          </p:cNvPr>
          <p:cNvSpPr>
            <a:spLocks noChangeArrowheads="1"/>
          </p:cNvSpPr>
          <p:nvPr/>
        </p:nvSpPr>
        <p:spPr bwMode="auto">
          <a:xfrm>
            <a:off x="900113" y="2728913"/>
            <a:ext cx="10953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parents</a:t>
            </a:r>
          </a:p>
        </p:txBody>
      </p:sp>
      <p:sp>
        <p:nvSpPr>
          <p:cNvPr id="10257" name="Rectangle 17">
            <a:extLst>
              <a:ext uri="{FF2B5EF4-FFF2-40B4-BE49-F238E27FC236}">
                <a16:creationId xmlns:a16="http://schemas.microsoft.com/office/drawing/2014/main" id="{6A23C48E-0D26-409C-B73C-7351CA56C758}"/>
              </a:ext>
            </a:extLst>
          </p:cNvPr>
          <p:cNvSpPr>
            <a:spLocks noChangeArrowheads="1"/>
          </p:cNvSpPr>
          <p:nvPr/>
        </p:nvSpPr>
        <p:spPr bwMode="auto">
          <a:xfrm>
            <a:off x="3719513" y="1738313"/>
            <a:ext cx="119538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children</a:t>
            </a:r>
          </a:p>
        </p:txBody>
      </p:sp>
      <p:sp>
        <p:nvSpPr>
          <p:cNvPr id="10258" name="Rectangle 18">
            <a:extLst>
              <a:ext uri="{FF2B5EF4-FFF2-40B4-BE49-F238E27FC236}">
                <a16:creationId xmlns:a16="http://schemas.microsoft.com/office/drawing/2014/main" id="{F0E3B76F-1965-44DB-B80C-84137098F6A3}"/>
              </a:ext>
            </a:extLst>
          </p:cNvPr>
          <p:cNvSpPr>
            <a:spLocks noChangeArrowheads="1"/>
          </p:cNvSpPr>
          <p:nvPr/>
        </p:nvSpPr>
        <p:spPr bwMode="auto">
          <a:xfrm>
            <a:off x="7300913" y="2500313"/>
            <a:ext cx="1246187"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modified</a:t>
            </a:r>
          </a:p>
          <a:p>
            <a:pPr>
              <a:spcBef>
                <a:spcPct val="0"/>
              </a:spcBef>
              <a:buClrTx/>
              <a:buSzTx/>
              <a:buFontTx/>
              <a:buNone/>
            </a:pPr>
            <a:r>
              <a:rPr lang="en-US" altLang="zh-CN" sz="2400">
                <a:latin typeface="Times New Roman" panose="02020603050405020304" pitchFamily="18" charset="0"/>
                <a:ea typeface="宋体" panose="02010600030101010101" pitchFamily="2" charset="-122"/>
              </a:rPr>
              <a:t>children</a:t>
            </a:r>
          </a:p>
        </p:txBody>
      </p:sp>
      <p:sp>
        <p:nvSpPr>
          <p:cNvPr id="10259" name="Rectangle 19">
            <a:extLst>
              <a:ext uri="{FF2B5EF4-FFF2-40B4-BE49-F238E27FC236}">
                <a16:creationId xmlns:a16="http://schemas.microsoft.com/office/drawing/2014/main" id="{5C487761-7FBC-47BF-9550-CFDAFB6F5772}"/>
              </a:ext>
            </a:extLst>
          </p:cNvPr>
          <p:cNvSpPr>
            <a:spLocks noChangeArrowheads="1"/>
          </p:cNvSpPr>
          <p:nvPr/>
        </p:nvSpPr>
        <p:spPr bwMode="auto">
          <a:xfrm>
            <a:off x="3506788" y="3719513"/>
            <a:ext cx="24542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evaluated children</a:t>
            </a:r>
          </a:p>
        </p:txBody>
      </p:sp>
      <p:sp>
        <p:nvSpPr>
          <p:cNvPr id="10260" name="Line 20">
            <a:extLst>
              <a:ext uri="{FF2B5EF4-FFF2-40B4-BE49-F238E27FC236}">
                <a16:creationId xmlns:a16="http://schemas.microsoft.com/office/drawing/2014/main" id="{91C3C75F-2266-4D57-A5A1-53D67F99D628}"/>
              </a:ext>
            </a:extLst>
          </p:cNvPr>
          <p:cNvSpPr>
            <a:spLocks noChangeShapeType="1"/>
          </p:cNvSpPr>
          <p:nvPr/>
        </p:nvSpPr>
        <p:spPr bwMode="auto">
          <a:xfrm flipH="1">
            <a:off x="209550" y="3657600"/>
            <a:ext cx="1028700" cy="0"/>
          </a:xfrm>
          <a:prstGeom prst="line">
            <a:avLst/>
          </a:prstGeom>
          <a:noFill/>
          <a:ln w="38100" cmpd="dbl">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981FB35-DFB7-424E-8FBF-32C671CA7DE3}"/>
              </a:ext>
            </a:extLst>
          </p:cNvPr>
          <p:cNvSpPr>
            <a:spLocks noGrp="1" noChangeArrowheads="1"/>
          </p:cNvSpPr>
          <p:nvPr>
            <p:ph type="title"/>
          </p:nvPr>
        </p:nvSpPr>
        <p:spPr>
          <a:noFill/>
        </p:spPr>
        <p:txBody>
          <a:bodyPr/>
          <a:lstStyle/>
          <a:p>
            <a:r>
              <a:rPr lang="en-US" altLang="zh-CN">
                <a:ea typeface="宋体" panose="02010600030101010101" pitchFamily="2" charset="-122"/>
              </a:rPr>
              <a:t>Population</a:t>
            </a:r>
          </a:p>
        </p:txBody>
      </p:sp>
      <p:sp>
        <p:nvSpPr>
          <p:cNvPr id="11267" name="Rectangle 3">
            <a:extLst>
              <a:ext uri="{FF2B5EF4-FFF2-40B4-BE49-F238E27FC236}">
                <a16:creationId xmlns:a16="http://schemas.microsoft.com/office/drawing/2014/main" id="{9E8388DB-9FE2-4429-A0DE-01681CB5BAA5}"/>
              </a:ext>
            </a:extLst>
          </p:cNvPr>
          <p:cNvSpPr>
            <a:spLocks noGrp="1" noChangeArrowheads="1"/>
          </p:cNvSpPr>
          <p:nvPr>
            <p:ph type="body" idx="1"/>
          </p:nvPr>
        </p:nvSpPr>
        <p:spPr>
          <a:noFill/>
        </p:spPr>
        <p:txBody>
          <a:bodyPr/>
          <a:lstStyle/>
          <a:p>
            <a:pPr>
              <a:buFont typeface="Monotype Sorts" pitchFamily="2" charset="2"/>
              <a:buNone/>
            </a:pPr>
            <a:endParaRPr lang="en-US" altLang="zh-CN" sz="5400">
              <a:ea typeface="宋体" panose="02010600030101010101" pitchFamily="2" charset="-122"/>
            </a:endParaRPr>
          </a:p>
          <a:p>
            <a:pPr>
              <a:buFont typeface="Monotype Sorts" pitchFamily="2" charset="2"/>
              <a:buNone/>
            </a:pPr>
            <a:r>
              <a:rPr lang="en-US" altLang="zh-CN" sz="2800">
                <a:ea typeface="宋体" panose="02010600030101010101" pitchFamily="2" charset="-122"/>
              </a:rPr>
              <a:t>Chromosomes could be:</a:t>
            </a:r>
          </a:p>
          <a:p>
            <a:pPr lvl="1"/>
            <a:r>
              <a:rPr lang="en-US" altLang="zh-CN" sz="2400">
                <a:ea typeface="宋体" panose="02010600030101010101" pitchFamily="2" charset="-122"/>
              </a:rPr>
              <a:t>Bit strings                                         (0101 ... 1100)</a:t>
            </a:r>
          </a:p>
          <a:p>
            <a:pPr lvl="1"/>
            <a:r>
              <a:rPr lang="en-US" altLang="zh-CN" sz="2400">
                <a:ea typeface="宋体" panose="02010600030101010101" pitchFamily="2" charset="-122"/>
              </a:rPr>
              <a:t>Real numbers                     (43.2 -33.1 ... 0.0 89.2) </a:t>
            </a:r>
          </a:p>
          <a:p>
            <a:pPr lvl="1"/>
            <a:r>
              <a:rPr lang="en-US" altLang="zh-CN" sz="2400">
                <a:ea typeface="宋体" panose="02010600030101010101" pitchFamily="2" charset="-122"/>
              </a:rPr>
              <a:t>Permutations of element     (E11 E3 E7 ... E1 E15)</a:t>
            </a:r>
          </a:p>
          <a:p>
            <a:pPr lvl="1"/>
            <a:r>
              <a:rPr lang="en-US" altLang="zh-CN" sz="2400">
                <a:ea typeface="宋体" panose="02010600030101010101" pitchFamily="2" charset="-122"/>
              </a:rPr>
              <a:t>Lists of rules                       (R1 R2 R3 ... R22 R23)</a:t>
            </a:r>
          </a:p>
          <a:p>
            <a:pPr lvl="1"/>
            <a:r>
              <a:rPr lang="en-US" altLang="zh-CN" sz="2400">
                <a:ea typeface="宋体" panose="02010600030101010101" pitchFamily="2" charset="-122"/>
              </a:rPr>
              <a:t>Program elements               (genetic programming)</a:t>
            </a:r>
          </a:p>
          <a:p>
            <a:pPr lvl="1"/>
            <a:r>
              <a:rPr lang="en-US" altLang="zh-CN" sz="2400">
                <a:ea typeface="宋体" panose="02010600030101010101" pitchFamily="2" charset="-122"/>
              </a:rPr>
              <a:t>... any data structure ...</a:t>
            </a:r>
          </a:p>
        </p:txBody>
      </p:sp>
      <p:sp>
        <p:nvSpPr>
          <p:cNvPr id="11268" name="AutoShape 4">
            <a:extLst>
              <a:ext uri="{FF2B5EF4-FFF2-40B4-BE49-F238E27FC236}">
                <a16:creationId xmlns:a16="http://schemas.microsoft.com/office/drawing/2014/main" id="{6AEA1713-7939-4C04-9B87-94CB9451354C}"/>
              </a:ext>
            </a:extLst>
          </p:cNvPr>
          <p:cNvSpPr>
            <a:spLocks noChangeArrowheads="1"/>
          </p:cNvSpPr>
          <p:nvPr/>
        </p:nvSpPr>
        <p:spPr bwMode="auto">
          <a:xfrm>
            <a:off x="3435350" y="1530350"/>
            <a:ext cx="2273300" cy="596900"/>
          </a:xfrm>
          <a:prstGeom prst="octagon">
            <a:avLst>
              <a:gd name="adj" fmla="val 2928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population</a:t>
            </a:r>
          </a:p>
        </p:txBody>
      </p:sp>
      <p:sp>
        <p:nvSpPr>
          <p:cNvPr id="11269" name="Line 5">
            <a:extLst>
              <a:ext uri="{FF2B5EF4-FFF2-40B4-BE49-F238E27FC236}">
                <a16:creationId xmlns:a16="http://schemas.microsoft.com/office/drawing/2014/main" id="{AE7046FC-5F58-4B43-BF05-35D0E33074AC}"/>
              </a:ext>
            </a:extLst>
          </p:cNvPr>
          <p:cNvSpPr>
            <a:spLocks noChangeShapeType="1"/>
          </p:cNvSpPr>
          <p:nvPr/>
        </p:nvSpPr>
        <p:spPr bwMode="auto">
          <a:xfrm flipH="1">
            <a:off x="2419350" y="1828800"/>
            <a:ext cx="1028700" cy="0"/>
          </a:xfrm>
          <a:prstGeom prst="line">
            <a:avLst/>
          </a:prstGeom>
          <a:noFill/>
          <a:ln w="38100" cmpd="dbl">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7961D4E-609F-4F5F-BCB0-861059ED1C58}"/>
              </a:ext>
            </a:extLst>
          </p:cNvPr>
          <p:cNvSpPr>
            <a:spLocks noGrp="1" noChangeArrowheads="1"/>
          </p:cNvSpPr>
          <p:nvPr>
            <p:ph type="title"/>
          </p:nvPr>
        </p:nvSpPr>
        <p:spPr>
          <a:noFill/>
        </p:spPr>
        <p:txBody>
          <a:bodyPr/>
          <a:lstStyle/>
          <a:p>
            <a:r>
              <a:rPr lang="en-US" altLang="zh-CN">
                <a:ea typeface="宋体" panose="02010600030101010101" pitchFamily="2" charset="-122"/>
              </a:rPr>
              <a:t>Reproduction</a:t>
            </a:r>
          </a:p>
        </p:txBody>
      </p:sp>
      <p:sp>
        <p:nvSpPr>
          <p:cNvPr id="12291" name="Rectangle 3">
            <a:extLst>
              <a:ext uri="{FF2B5EF4-FFF2-40B4-BE49-F238E27FC236}">
                <a16:creationId xmlns:a16="http://schemas.microsoft.com/office/drawing/2014/main" id="{DD31F36F-710C-43EE-BB4F-A916EDCA7A82}"/>
              </a:ext>
            </a:extLst>
          </p:cNvPr>
          <p:cNvSpPr>
            <a:spLocks noGrp="1" noChangeArrowheads="1"/>
          </p:cNvSpPr>
          <p:nvPr>
            <p:ph idx="1"/>
          </p:nvPr>
        </p:nvSpPr>
        <p:spPr/>
        <p:txBody>
          <a:bodyPr/>
          <a:lstStyle/>
          <a:p>
            <a:pPr>
              <a:buFont typeface="Monotype Sorts" pitchFamily="2" charset="2"/>
              <a:buNone/>
            </a:pPr>
            <a:endParaRPr lang="en-US" altLang="zh-CN">
              <a:ea typeface="宋体" panose="02010600030101010101" pitchFamily="2" charset="-122"/>
            </a:endParaRPr>
          </a:p>
          <a:p>
            <a:pPr>
              <a:buFont typeface="Monotype Sorts" pitchFamily="2" charset="2"/>
              <a:buNone/>
            </a:pPr>
            <a:endParaRPr lang="en-US" altLang="zh-CN">
              <a:ea typeface="宋体" panose="02010600030101010101" pitchFamily="2" charset="-122"/>
            </a:endParaRPr>
          </a:p>
          <a:p>
            <a:pPr>
              <a:buFont typeface="Monotype Sorts" pitchFamily="2" charset="2"/>
              <a:buNone/>
            </a:pPr>
            <a:endParaRPr lang="en-US" altLang="zh-CN">
              <a:ea typeface="宋体" panose="02010600030101010101" pitchFamily="2" charset="-122"/>
            </a:endParaRPr>
          </a:p>
          <a:p>
            <a:pPr>
              <a:buFont typeface="Monotype Sorts" pitchFamily="2" charset="2"/>
              <a:buNone/>
            </a:pPr>
            <a:endParaRPr lang="en-US" altLang="zh-CN">
              <a:ea typeface="宋体" panose="02010600030101010101" pitchFamily="2" charset="-122"/>
            </a:endParaRPr>
          </a:p>
          <a:p>
            <a:pPr>
              <a:buFont typeface="Monotype Sorts" pitchFamily="2" charset="2"/>
              <a:buNone/>
            </a:pPr>
            <a:endParaRPr lang="en-US" altLang="zh-CN">
              <a:ea typeface="宋体" panose="02010600030101010101" pitchFamily="2" charset="-122"/>
            </a:endParaRPr>
          </a:p>
          <a:p>
            <a:pPr>
              <a:buFont typeface="Monotype Sorts" pitchFamily="2" charset="2"/>
              <a:buNone/>
            </a:pPr>
            <a:endParaRPr lang="en-US" altLang="zh-CN">
              <a:ea typeface="宋体" panose="02010600030101010101" pitchFamily="2" charset="-122"/>
            </a:endParaRPr>
          </a:p>
        </p:txBody>
      </p:sp>
      <p:sp>
        <p:nvSpPr>
          <p:cNvPr id="12292" name="AutoShape 4">
            <a:extLst>
              <a:ext uri="{FF2B5EF4-FFF2-40B4-BE49-F238E27FC236}">
                <a16:creationId xmlns:a16="http://schemas.microsoft.com/office/drawing/2014/main" id="{CCB91326-60AD-43BD-9E61-EDD91677E452}"/>
              </a:ext>
            </a:extLst>
          </p:cNvPr>
          <p:cNvSpPr>
            <a:spLocks noChangeArrowheads="1"/>
          </p:cNvSpPr>
          <p:nvPr/>
        </p:nvSpPr>
        <p:spPr bwMode="auto">
          <a:xfrm>
            <a:off x="2452688" y="1698625"/>
            <a:ext cx="2273300" cy="596900"/>
          </a:xfrm>
          <a:prstGeom prst="octagon">
            <a:avLst>
              <a:gd name="adj" fmla="val 2928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reproduction</a:t>
            </a:r>
          </a:p>
        </p:txBody>
      </p:sp>
      <p:sp>
        <p:nvSpPr>
          <p:cNvPr id="12293" name="AutoShape 5">
            <a:extLst>
              <a:ext uri="{FF2B5EF4-FFF2-40B4-BE49-F238E27FC236}">
                <a16:creationId xmlns:a16="http://schemas.microsoft.com/office/drawing/2014/main" id="{092F39BA-8275-4E26-B403-90D43535F563}"/>
              </a:ext>
            </a:extLst>
          </p:cNvPr>
          <p:cNvSpPr>
            <a:spLocks noChangeArrowheads="1"/>
          </p:cNvSpPr>
          <p:nvPr/>
        </p:nvSpPr>
        <p:spPr bwMode="auto">
          <a:xfrm>
            <a:off x="2452688" y="3146425"/>
            <a:ext cx="2273300" cy="596900"/>
          </a:xfrm>
          <a:prstGeom prst="octagon">
            <a:avLst>
              <a:gd name="adj" fmla="val 2928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population</a:t>
            </a:r>
          </a:p>
        </p:txBody>
      </p:sp>
      <p:sp>
        <p:nvSpPr>
          <p:cNvPr id="12294" name="Line 6">
            <a:extLst>
              <a:ext uri="{FF2B5EF4-FFF2-40B4-BE49-F238E27FC236}">
                <a16:creationId xmlns:a16="http://schemas.microsoft.com/office/drawing/2014/main" id="{7ADCE70D-356D-4921-B08D-D6739B1FD59C}"/>
              </a:ext>
            </a:extLst>
          </p:cNvPr>
          <p:cNvSpPr>
            <a:spLocks noChangeShapeType="1"/>
          </p:cNvSpPr>
          <p:nvPr/>
        </p:nvSpPr>
        <p:spPr bwMode="auto">
          <a:xfrm>
            <a:off x="4738688" y="1997075"/>
            <a:ext cx="28067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5" name="Line 7">
            <a:extLst>
              <a:ext uri="{FF2B5EF4-FFF2-40B4-BE49-F238E27FC236}">
                <a16:creationId xmlns:a16="http://schemas.microsoft.com/office/drawing/2014/main" id="{2FCC4D90-9F7F-482A-9943-78CD14AD19E1}"/>
              </a:ext>
            </a:extLst>
          </p:cNvPr>
          <p:cNvSpPr>
            <a:spLocks noChangeShapeType="1"/>
          </p:cNvSpPr>
          <p:nvPr/>
        </p:nvSpPr>
        <p:spPr bwMode="auto">
          <a:xfrm>
            <a:off x="3436938" y="2308225"/>
            <a:ext cx="0" cy="8255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6" name="Line 8">
            <a:extLst>
              <a:ext uri="{FF2B5EF4-FFF2-40B4-BE49-F238E27FC236}">
                <a16:creationId xmlns:a16="http://schemas.microsoft.com/office/drawing/2014/main" id="{17EC9168-3ECC-41AA-ACB4-5AD66954D6A4}"/>
              </a:ext>
            </a:extLst>
          </p:cNvPr>
          <p:cNvSpPr>
            <a:spLocks noChangeShapeType="1"/>
          </p:cNvSpPr>
          <p:nvPr/>
        </p:nvSpPr>
        <p:spPr bwMode="auto">
          <a:xfrm>
            <a:off x="3741738" y="2308225"/>
            <a:ext cx="0" cy="825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7" name="Rectangle 9">
            <a:extLst>
              <a:ext uri="{FF2B5EF4-FFF2-40B4-BE49-F238E27FC236}">
                <a16:creationId xmlns:a16="http://schemas.microsoft.com/office/drawing/2014/main" id="{0FD24BE8-2E23-460B-94E1-D55FA7757AC0}"/>
              </a:ext>
            </a:extLst>
          </p:cNvPr>
          <p:cNvSpPr>
            <a:spLocks noChangeArrowheads="1"/>
          </p:cNvSpPr>
          <p:nvPr/>
        </p:nvSpPr>
        <p:spPr bwMode="auto">
          <a:xfrm>
            <a:off x="1593850" y="2516188"/>
            <a:ext cx="10953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parents</a:t>
            </a:r>
          </a:p>
        </p:txBody>
      </p:sp>
      <p:sp>
        <p:nvSpPr>
          <p:cNvPr id="12298" name="Rectangle 10">
            <a:extLst>
              <a:ext uri="{FF2B5EF4-FFF2-40B4-BE49-F238E27FC236}">
                <a16:creationId xmlns:a16="http://schemas.microsoft.com/office/drawing/2014/main" id="{EDAD452D-8239-40C3-BB77-1E0AA5975366}"/>
              </a:ext>
            </a:extLst>
          </p:cNvPr>
          <p:cNvSpPr>
            <a:spLocks noChangeArrowheads="1"/>
          </p:cNvSpPr>
          <p:nvPr/>
        </p:nvSpPr>
        <p:spPr bwMode="auto">
          <a:xfrm>
            <a:off x="5327650" y="1525588"/>
            <a:ext cx="119538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children</a:t>
            </a:r>
          </a:p>
        </p:txBody>
      </p:sp>
      <p:sp>
        <p:nvSpPr>
          <p:cNvPr id="12299" name="Rectangle 11">
            <a:extLst>
              <a:ext uri="{FF2B5EF4-FFF2-40B4-BE49-F238E27FC236}">
                <a16:creationId xmlns:a16="http://schemas.microsoft.com/office/drawing/2014/main" id="{E64A5FA0-8528-4864-B8BC-4E07AA5A5C32}"/>
              </a:ext>
            </a:extLst>
          </p:cNvPr>
          <p:cNvSpPr>
            <a:spLocks noChangeArrowheads="1"/>
          </p:cNvSpPr>
          <p:nvPr/>
        </p:nvSpPr>
        <p:spPr bwMode="auto">
          <a:xfrm>
            <a:off x="611188" y="4086225"/>
            <a:ext cx="7921625" cy="155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i="0" dirty="0">
                <a:ea typeface="宋体" panose="02010600030101010101" pitchFamily="2" charset="-122"/>
              </a:rPr>
              <a:t>Parents are selected at random with selection chances biased in relation to chromosome evaluations.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BFD8AD8-A293-43F1-B199-360FC3AFEB51}"/>
              </a:ext>
            </a:extLst>
          </p:cNvPr>
          <p:cNvSpPr>
            <a:spLocks noGrp="1" noChangeArrowheads="1"/>
          </p:cNvSpPr>
          <p:nvPr>
            <p:ph type="title"/>
          </p:nvPr>
        </p:nvSpPr>
        <p:spPr>
          <a:noFill/>
        </p:spPr>
        <p:txBody>
          <a:bodyPr/>
          <a:lstStyle/>
          <a:p>
            <a:r>
              <a:rPr lang="en-US" altLang="zh-CN">
                <a:ea typeface="宋体" panose="02010600030101010101" pitchFamily="2" charset="-122"/>
              </a:rPr>
              <a:t>Chromosome Modification</a:t>
            </a:r>
          </a:p>
        </p:txBody>
      </p:sp>
      <p:sp>
        <p:nvSpPr>
          <p:cNvPr id="13315" name="AutoShape 3">
            <a:extLst>
              <a:ext uri="{FF2B5EF4-FFF2-40B4-BE49-F238E27FC236}">
                <a16:creationId xmlns:a16="http://schemas.microsoft.com/office/drawing/2014/main" id="{6014D10A-6AF2-4622-9F6A-E5C8C06ED825}"/>
              </a:ext>
            </a:extLst>
          </p:cNvPr>
          <p:cNvSpPr>
            <a:spLocks noChangeArrowheads="1"/>
          </p:cNvSpPr>
          <p:nvPr/>
        </p:nvSpPr>
        <p:spPr bwMode="auto">
          <a:xfrm>
            <a:off x="3435350" y="1865313"/>
            <a:ext cx="2273300" cy="596900"/>
          </a:xfrm>
          <a:prstGeom prst="octagon">
            <a:avLst>
              <a:gd name="adj" fmla="val 2928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modification</a:t>
            </a:r>
          </a:p>
        </p:txBody>
      </p:sp>
      <p:sp>
        <p:nvSpPr>
          <p:cNvPr id="13316" name="Rectangle 4">
            <a:extLst>
              <a:ext uri="{FF2B5EF4-FFF2-40B4-BE49-F238E27FC236}">
                <a16:creationId xmlns:a16="http://schemas.microsoft.com/office/drawing/2014/main" id="{4ADAFA77-2541-4B29-ADC1-DDB2E311D22E}"/>
              </a:ext>
            </a:extLst>
          </p:cNvPr>
          <p:cNvSpPr>
            <a:spLocks noChangeArrowheads="1"/>
          </p:cNvSpPr>
          <p:nvPr/>
        </p:nvSpPr>
        <p:spPr bwMode="auto">
          <a:xfrm>
            <a:off x="1706563" y="1636713"/>
            <a:ext cx="119538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children</a:t>
            </a:r>
          </a:p>
        </p:txBody>
      </p:sp>
      <p:sp>
        <p:nvSpPr>
          <p:cNvPr id="13317" name="Line 5">
            <a:extLst>
              <a:ext uri="{FF2B5EF4-FFF2-40B4-BE49-F238E27FC236}">
                <a16:creationId xmlns:a16="http://schemas.microsoft.com/office/drawing/2014/main" id="{DAA11DFF-77C2-4A47-A107-F0EF286FEDEA}"/>
              </a:ext>
            </a:extLst>
          </p:cNvPr>
          <p:cNvSpPr>
            <a:spLocks noChangeShapeType="1"/>
          </p:cNvSpPr>
          <p:nvPr/>
        </p:nvSpPr>
        <p:spPr bwMode="auto">
          <a:xfrm flipH="1">
            <a:off x="1443038" y="2159000"/>
            <a:ext cx="1984375"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 name="Line 6">
            <a:extLst>
              <a:ext uri="{FF2B5EF4-FFF2-40B4-BE49-F238E27FC236}">
                <a16:creationId xmlns:a16="http://schemas.microsoft.com/office/drawing/2014/main" id="{72A486F8-522F-4021-BBDF-88830117C80A}"/>
              </a:ext>
            </a:extLst>
          </p:cNvPr>
          <p:cNvSpPr>
            <a:spLocks noChangeShapeType="1"/>
          </p:cNvSpPr>
          <p:nvPr/>
        </p:nvSpPr>
        <p:spPr bwMode="auto">
          <a:xfrm flipH="1">
            <a:off x="4552950" y="2490788"/>
            <a:ext cx="19050" cy="7096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 name="Rectangle 7">
            <a:extLst>
              <a:ext uri="{FF2B5EF4-FFF2-40B4-BE49-F238E27FC236}">
                <a16:creationId xmlns:a16="http://schemas.microsoft.com/office/drawing/2014/main" id="{CAC162D2-E77D-4A90-8B63-BE17F839A323}"/>
              </a:ext>
            </a:extLst>
          </p:cNvPr>
          <p:cNvSpPr>
            <a:spLocks noGrp="1" noChangeArrowheads="1"/>
          </p:cNvSpPr>
          <p:nvPr>
            <p:ph type="body" idx="1"/>
          </p:nvPr>
        </p:nvSpPr>
        <p:spPr>
          <a:noFill/>
        </p:spPr>
        <p:txBody>
          <a:bodyPr/>
          <a:lstStyle/>
          <a:p>
            <a:pPr>
              <a:buFont typeface="Monotype Sorts" pitchFamily="2" charset="2"/>
              <a:buNone/>
            </a:pPr>
            <a:endParaRPr lang="en-US" altLang="zh-CN" sz="4000">
              <a:ea typeface="宋体" panose="02010600030101010101" pitchFamily="2" charset="-122"/>
            </a:endParaRPr>
          </a:p>
          <a:p>
            <a:pPr>
              <a:buFont typeface="Monotype Sorts" pitchFamily="2" charset="2"/>
              <a:buNone/>
            </a:pPr>
            <a:endParaRPr lang="en-US" altLang="zh-CN" sz="4000">
              <a:ea typeface="宋体" panose="02010600030101010101" pitchFamily="2" charset="-122"/>
            </a:endParaRPr>
          </a:p>
          <a:p>
            <a:pPr>
              <a:buFont typeface="Monotype Sorts" pitchFamily="2" charset="2"/>
              <a:buNone/>
            </a:pPr>
            <a:endParaRPr lang="en-US" altLang="zh-CN" sz="4000">
              <a:ea typeface="宋体" panose="02010600030101010101" pitchFamily="2" charset="-122"/>
            </a:endParaRPr>
          </a:p>
          <a:p>
            <a:r>
              <a:rPr lang="en-US" altLang="zh-CN" sz="2800">
                <a:ea typeface="宋体" panose="02010600030101010101" pitchFamily="2" charset="-122"/>
              </a:rPr>
              <a:t>Modifications are stochastically triggered</a:t>
            </a:r>
          </a:p>
          <a:p>
            <a:r>
              <a:rPr lang="en-US" altLang="zh-CN" sz="2800">
                <a:ea typeface="宋体" panose="02010600030101010101" pitchFamily="2" charset="-122"/>
              </a:rPr>
              <a:t>Operator types are:</a:t>
            </a:r>
          </a:p>
          <a:p>
            <a:pPr lvl="1"/>
            <a:r>
              <a:rPr lang="en-US" altLang="zh-CN">
                <a:ea typeface="宋体" panose="02010600030101010101" pitchFamily="2" charset="-122"/>
              </a:rPr>
              <a:t>Mutation</a:t>
            </a:r>
          </a:p>
          <a:p>
            <a:pPr lvl="1"/>
            <a:r>
              <a:rPr lang="en-US" altLang="zh-CN">
                <a:ea typeface="宋体" panose="02010600030101010101" pitchFamily="2" charset="-122"/>
              </a:rPr>
              <a:t>Crossover (recombination)</a:t>
            </a:r>
          </a:p>
        </p:txBody>
      </p:sp>
      <p:sp>
        <p:nvSpPr>
          <p:cNvPr id="13320" name="Rectangle 8">
            <a:extLst>
              <a:ext uri="{FF2B5EF4-FFF2-40B4-BE49-F238E27FC236}">
                <a16:creationId xmlns:a16="http://schemas.microsoft.com/office/drawing/2014/main" id="{7C086D09-DB66-4ECD-9C76-4EFCFC027A76}"/>
              </a:ext>
            </a:extLst>
          </p:cNvPr>
          <p:cNvSpPr>
            <a:spLocks noChangeArrowheads="1"/>
          </p:cNvSpPr>
          <p:nvPr/>
        </p:nvSpPr>
        <p:spPr bwMode="auto">
          <a:xfrm>
            <a:off x="4708525" y="2524125"/>
            <a:ext cx="23368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modified children</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F06EEF4-814E-4014-BBC1-DE766F893AEE}"/>
              </a:ext>
            </a:extLst>
          </p:cNvPr>
          <p:cNvSpPr>
            <a:spLocks noGrp="1" noChangeArrowheads="1"/>
          </p:cNvSpPr>
          <p:nvPr>
            <p:ph type="title"/>
          </p:nvPr>
        </p:nvSpPr>
        <p:spPr>
          <a:noFill/>
        </p:spPr>
        <p:txBody>
          <a:bodyPr/>
          <a:lstStyle/>
          <a:p>
            <a:r>
              <a:rPr lang="en-US" altLang="zh-CN">
                <a:ea typeface="宋体" panose="02010600030101010101" pitchFamily="2" charset="-122"/>
              </a:rPr>
              <a:t>Mutation: Local Modification</a:t>
            </a:r>
          </a:p>
        </p:txBody>
      </p:sp>
      <p:sp>
        <p:nvSpPr>
          <p:cNvPr id="14339" name="Rectangle 3">
            <a:extLst>
              <a:ext uri="{FF2B5EF4-FFF2-40B4-BE49-F238E27FC236}">
                <a16:creationId xmlns:a16="http://schemas.microsoft.com/office/drawing/2014/main" id="{05089C93-161A-4688-A6E8-13AC0E6AFA82}"/>
              </a:ext>
            </a:extLst>
          </p:cNvPr>
          <p:cNvSpPr>
            <a:spLocks noChangeArrowheads="1"/>
          </p:cNvSpPr>
          <p:nvPr/>
        </p:nvSpPr>
        <p:spPr bwMode="auto">
          <a:xfrm>
            <a:off x="4462463" y="2974975"/>
            <a:ext cx="1047750" cy="14239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4340" name="Rectangle 4">
            <a:extLst>
              <a:ext uri="{FF2B5EF4-FFF2-40B4-BE49-F238E27FC236}">
                <a16:creationId xmlns:a16="http://schemas.microsoft.com/office/drawing/2014/main" id="{3602601E-D4C8-4F84-81AA-9EEE074B4A3B}"/>
              </a:ext>
            </a:extLst>
          </p:cNvPr>
          <p:cNvSpPr>
            <a:spLocks noChangeArrowheads="1"/>
          </p:cNvSpPr>
          <p:nvPr/>
        </p:nvSpPr>
        <p:spPr bwMode="auto">
          <a:xfrm>
            <a:off x="4667250" y="1312863"/>
            <a:ext cx="361950" cy="1311275"/>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4341" name="Rectangle 5">
            <a:extLst>
              <a:ext uri="{FF2B5EF4-FFF2-40B4-BE49-F238E27FC236}">
                <a16:creationId xmlns:a16="http://schemas.microsoft.com/office/drawing/2014/main" id="{39ECC9F7-24E4-47DB-B014-695D9CE6073C}"/>
              </a:ext>
            </a:extLst>
          </p:cNvPr>
          <p:cNvSpPr>
            <a:spLocks noChangeArrowheads="1"/>
          </p:cNvSpPr>
          <p:nvPr/>
        </p:nvSpPr>
        <p:spPr bwMode="auto">
          <a:xfrm>
            <a:off x="1247775" y="1408113"/>
            <a:ext cx="6604000" cy="285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50000"/>
              </a:spcBef>
              <a:buClrTx/>
              <a:buSzTx/>
              <a:buFontTx/>
              <a:buNone/>
            </a:pPr>
            <a:r>
              <a:rPr lang="en-US" altLang="zh-CN" sz="2800" i="0">
                <a:ea typeface="宋体" panose="02010600030101010101" pitchFamily="2" charset="-122"/>
              </a:rPr>
              <a:t>Before:	   (1  0  1  1  0  1  1  0)</a:t>
            </a:r>
          </a:p>
          <a:p>
            <a:pPr>
              <a:spcBef>
                <a:spcPct val="50000"/>
              </a:spcBef>
              <a:buClrTx/>
              <a:buSzTx/>
              <a:buFontTx/>
              <a:buNone/>
            </a:pPr>
            <a:r>
              <a:rPr lang="en-US" altLang="zh-CN" sz="2800" i="0">
                <a:ea typeface="宋体" panose="02010600030101010101" pitchFamily="2" charset="-122"/>
              </a:rPr>
              <a:t>After:		   (0  1  1  0  0  1  1  0)</a:t>
            </a:r>
          </a:p>
          <a:p>
            <a:pPr>
              <a:spcBef>
                <a:spcPct val="50000"/>
              </a:spcBef>
              <a:buClrTx/>
              <a:buSzTx/>
              <a:buFontTx/>
              <a:buNone/>
            </a:pPr>
            <a:endParaRPr lang="en-US" altLang="zh-CN" sz="1800" i="0">
              <a:ea typeface="宋体" panose="02010600030101010101" pitchFamily="2" charset="-122"/>
            </a:endParaRPr>
          </a:p>
          <a:p>
            <a:pPr>
              <a:spcBef>
                <a:spcPct val="50000"/>
              </a:spcBef>
              <a:buClrTx/>
              <a:buSzTx/>
              <a:buFontTx/>
              <a:buNone/>
            </a:pPr>
            <a:r>
              <a:rPr lang="en-US" altLang="zh-CN" sz="2800" i="0">
                <a:ea typeface="宋体" panose="02010600030101010101" pitchFamily="2" charset="-122"/>
              </a:rPr>
              <a:t>Before:	   (1.38   -69.4   326.44   0.1)</a:t>
            </a:r>
          </a:p>
          <a:p>
            <a:pPr>
              <a:spcBef>
                <a:spcPct val="50000"/>
              </a:spcBef>
              <a:buClrTx/>
              <a:buSzTx/>
              <a:buFontTx/>
              <a:buNone/>
            </a:pPr>
            <a:r>
              <a:rPr lang="en-US" altLang="zh-CN" sz="2800" i="0">
                <a:ea typeface="宋体" panose="02010600030101010101" pitchFamily="2" charset="-122"/>
              </a:rPr>
              <a:t>After:		   (1.38   -67.5   326.44   0.1)</a:t>
            </a:r>
          </a:p>
        </p:txBody>
      </p:sp>
      <p:sp>
        <p:nvSpPr>
          <p:cNvPr id="14342" name="Rectangle 6">
            <a:extLst>
              <a:ext uri="{FF2B5EF4-FFF2-40B4-BE49-F238E27FC236}">
                <a16:creationId xmlns:a16="http://schemas.microsoft.com/office/drawing/2014/main" id="{5B9C8C35-0B70-4577-ABB3-D9FEE6928E81}"/>
              </a:ext>
            </a:extLst>
          </p:cNvPr>
          <p:cNvSpPr>
            <a:spLocks noGrp="1" noChangeArrowheads="1"/>
          </p:cNvSpPr>
          <p:nvPr>
            <p:ph type="body" idx="1"/>
          </p:nvPr>
        </p:nvSpPr>
        <p:spPr>
          <a:xfrm>
            <a:off x="601663" y="4595813"/>
            <a:ext cx="7735887" cy="1433512"/>
          </a:xfrm>
          <a:noFill/>
        </p:spPr>
        <p:txBody>
          <a:bodyPr/>
          <a:lstStyle/>
          <a:p>
            <a:r>
              <a:rPr lang="en-US" altLang="zh-CN" sz="2800">
                <a:ea typeface="宋体" panose="02010600030101010101" pitchFamily="2" charset="-122"/>
              </a:rPr>
              <a:t>Causes movement in the search space</a:t>
            </a:r>
            <a:br>
              <a:rPr lang="en-US" altLang="zh-CN" sz="2800">
                <a:ea typeface="宋体" panose="02010600030101010101" pitchFamily="2" charset="-122"/>
              </a:rPr>
            </a:br>
            <a:r>
              <a:rPr lang="en-US" altLang="zh-CN" sz="2800">
                <a:ea typeface="宋体" panose="02010600030101010101" pitchFamily="2" charset="-122"/>
              </a:rPr>
              <a:t>(local or global)</a:t>
            </a:r>
          </a:p>
          <a:p>
            <a:r>
              <a:rPr lang="en-US" altLang="zh-CN" sz="2800">
                <a:ea typeface="宋体" panose="02010600030101010101" pitchFamily="2" charset="-122"/>
              </a:rPr>
              <a:t>Restores lost information to the population</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58A92-AD32-4F06-9825-62DCC40C58EC}"/>
              </a:ext>
            </a:extLst>
          </p:cNvPr>
          <p:cNvSpPr>
            <a:spLocks noGrp="1"/>
          </p:cNvSpPr>
          <p:nvPr>
            <p:ph type="title"/>
          </p:nvPr>
        </p:nvSpPr>
        <p:spPr/>
        <p:txBody>
          <a:bodyPr/>
          <a:lstStyle/>
          <a:p>
            <a:r>
              <a:rPr lang="en-US" altLang="zh-CN" dirty="0"/>
              <a:t>Evolutionary Computation</a:t>
            </a:r>
            <a:endParaRPr lang="zh-CN" altLang="en-US" dirty="0"/>
          </a:p>
        </p:txBody>
      </p:sp>
      <p:sp>
        <p:nvSpPr>
          <p:cNvPr id="3" name="内容占位符 2">
            <a:extLst>
              <a:ext uri="{FF2B5EF4-FFF2-40B4-BE49-F238E27FC236}">
                <a16:creationId xmlns:a16="http://schemas.microsoft.com/office/drawing/2014/main" id="{3B0A99CA-D953-4571-929B-D189E3E80683}"/>
              </a:ext>
            </a:extLst>
          </p:cNvPr>
          <p:cNvSpPr>
            <a:spLocks noGrp="1"/>
          </p:cNvSpPr>
          <p:nvPr>
            <p:ph sz="half" idx="1"/>
          </p:nvPr>
        </p:nvSpPr>
        <p:spPr>
          <a:xfrm>
            <a:off x="685800" y="1600200"/>
            <a:ext cx="5254352" cy="4419600"/>
          </a:xfrm>
        </p:spPr>
        <p:txBody>
          <a:bodyPr/>
          <a:lstStyle/>
          <a:p>
            <a:pPr marL="0" indent="0">
              <a:buNone/>
            </a:pPr>
            <a:r>
              <a:rPr lang="en-US" altLang="zh-CN" sz="1800" b="1" dirty="0">
                <a:solidFill>
                  <a:srgbClr val="0070C0"/>
                </a:solidFill>
              </a:rPr>
              <a:t>Meta-heuristics</a:t>
            </a:r>
            <a:r>
              <a:rPr lang="en-US" altLang="zh-CN" sz="1800" b="1" dirty="0"/>
              <a:t> is a heuristic method for solving a very general class of computational problems by combining user-given black-box procedures — usually heuristics themselves — in the hope of obtaining a more efficient or more robust procedure. </a:t>
            </a:r>
          </a:p>
          <a:p>
            <a:pPr marL="0" indent="0">
              <a:buNone/>
            </a:pPr>
            <a:endParaRPr lang="en-US" altLang="zh-CN" sz="1800" b="1" dirty="0"/>
          </a:p>
          <a:p>
            <a:pPr marL="0" indent="0">
              <a:buNone/>
            </a:pPr>
            <a:r>
              <a:rPr lang="en-US" altLang="zh-CN" sz="1800" b="1" dirty="0">
                <a:solidFill>
                  <a:srgbClr val="0070C0"/>
                </a:solidFill>
              </a:rPr>
              <a:t>Evolutionary computation</a:t>
            </a:r>
            <a:r>
              <a:rPr lang="en-US" altLang="zh-CN" sz="1800" b="1" dirty="0"/>
              <a:t> is a family of algorithms for optimization inspired by </a:t>
            </a:r>
            <a:r>
              <a:rPr lang="en-US" altLang="zh-CN" sz="1800" b="1" dirty="0">
                <a:solidFill>
                  <a:srgbClr val="C00000"/>
                </a:solidFill>
              </a:rPr>
              <a:t>biological evolution</a:t>
            </a:r>
            <a:r>
              <a:rPr lang="en-US" altLang="zh-CN" sz="1800" b="1" dirty="0"/>
              <a:t>, and the subfield of </a:t>
            </a:r>
            <a:r>
              <a:rPr lang="en-US" altLang="zh-CN" sz="1800" b="1" dirty="0">
                <a:solidFill>
                  <a:srgbClr val="C00000"/>
                </a:solidFill>
              </a:rPr>
              <a:t>artificial intelligence</a:t>
            </a:r>
            <a:r>
              <a:rPr lang="en-US" altLang="zh-CN" sz="1800" b="1" dirty="0"/>
              <a:t> . In technical terms, they are a family of </a:t>
            </a:r>
            <a:r>
              <a:rPr lang="en-US" altLang="zh-CN" sz="1800" b="1" dirty="0">
                <a:solidFill>
                  <a:srgbClr val="C00000"/>
                </a:solidFill>
              </a:rPr>
              <a:t>population-based</a:t>
            </a:r>
            <a:r>
              <a:rPr lang="en-US" altLang="zh-CN" sz="1800" b="1" dirty="0"/>
              <a:t> trial and error problem solvers with a </a:t>
            </a:r>
            <a:r>
              <a:rPr lang="en-US" altLang="zh-CN" sz="1800" b="1" dirty="0">
                <a:solidFill>
                  <a:srgbClr val="C00000"/>
                </a:solidFill>
              </a:rPr>
              <a:t>metaheuristic or stochastic </a:t>
            </a:r>
            <a:r>
              <a:rPr lang="en-US" altLang="zh-CN" sz="1800" b="1" dirty="0"/>
              <a:t>optimization character.--Wikipedia</a:t>
            </a:r>
          </a:p>
          <a:p>
            <a:pPr marL="0" indent="0">
              <a:buNone/>
            </a:pPr>
            <a:endParaRPr lang="en-US" altLang="zh-CN" sz="1800" b="1" dirty="0"/>
          </a:p>
        </p:txBody>
      </p:sp>
      <p:pic>
        <p:nvPicPr>
          <p:cNvPr id="37896" name="Picture 8">
            <a:extLst>
              <a:ext uri="{FF2B5EF4-FFF2-40B4-BE49-F238E27FC236}">
                <a16:creationId xmlns:a16="http://schemas.microsoft.com/office/drawing/2014/main" id="{D593F009-B8F4-45B4-9880-CB4446312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295400"/>
            <a:ext cx="2736304" cy="476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87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AFFF941-9B94-469E-8B0A-05E0B4600A63}"/>
              </a:ext>
            </a:extLst>
          </p:cNvPr>
          <p:cNvSpPr>
            <a:spLocks noGrp="1" noChangeArrowheads="1"/>
          </p:cNvSpPr>
          <p:nvPr>
            <p:ph type="title"/>
          </p:nvPr>
        </p:nvSpPr>
        <p:spPr>
          <a:noFill/>
        </p:spPr>
        <p:txBody>
          <a:bodyPr/>
          <a:lstStyle/>
          <a:p>
            <a:r>
              <a:rPr lang="en-US" altLang="zh-CN">
                <a:ea typeface="宋体" panose="02010600030101010101" pitchFamily="2" charset="-122"/>
              </a:rPr>
              <a:t>Crossover: Recombination</a:t>
            </a:r>
          </a:p>
        </p:txBody>
      </p:sp>
      <p:sp>
        <p:nvSpPr>
          <p:cNvPr id="15363" name="Rectangle 3">
            <a:extLst>
              <a:ext uri="{FF2B5EF4-FFF2-40B4-BE49-F238E27FC236}">
                <a16:creationId xmlns:a16="http://schemas.microsoft.com/office/drawing/2014/main" id="{7968B439-3FB3-475F-AFC4-88E14C142F07}"/>
              </a:ext>
            </a:extLst>
          </p:cNvPr>
          <p:cNvSpPr>
            <a:spLocks noChangeArrowheads="1"/>
          </p:cNvSpPr>
          <p:nvPr/>
        </p:nvSpPr>
        <p:spPr bwMode="auto">
          <a:xfrm>
            <a:off x="5726113" y="1682750"/>
            <a:ext cx="292100" cy="8255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5364" name="Rectangle 4">
            <a:extLst>
              <a:ext uri="{FF2B5EF4-FFF2-40B4-BE49-F238E27FC236}">
                <a16:creationId xmlns:a16="http://schemas.microsoft.com/office/drawing/2014/main" id="{45D1EE74-ED68-45CE-AAA3-6BCA8F1F6B18}"/>
              </a:ext>
            </a:extLst>
          </p:cNvPr>
          <p:cNvSpPr>
            <a:spLocks noChangeArrowheads="1"/>
          </p:cNvSpPr>
          <p:nvPr/>
        </p:nvSpPr>
        <p:spPr bwMode="auto">
          <a:xfrm>
            <a:off x="2054225" y="1682750"/>
            <a:ext cx="292100" cy="8255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5365" name="Rectangle 5">
            <a:extLst>
              <a:ext uri="{FF2B5EF4-FFF2-40B4-BE49-F238E27FC236}">
                <a16:creationId xmlns:a16="http://schemas.microsoft.com/office/drawing/2014/main" id="{9C58DD32-002E-4BD2-9CA1-EB4E426E840A}"/>
              </a:ext>
            </a:extLst>
          </p:cNvPr>
          <p:cNvSpPr>
            <a:spLocks noGrp="1" noChangeArrowheads="1"/>
          </p:cNvSpPr>
          <p:nvPr>
            <p:ph type="body" idx="1"/>
          </p:nvPr>
        </p:nvSpPr>
        <p:spPr>
          <a:noFill/>
        </p:spPr>
        <p:txBody>
          <a:bodyPr/>
          <a:lstStyle/>
          <a:p>
            <a:pPr>
              <a:buFont typeface="Monotype Sorts" pitchFamily="2" charset="2"/>
              <a:buNone/>
            </a:pPr>
            <a:r>
              <a:rPr lang="en-US" altLang="zh-CN" sz="2000" dirty="0">
                <a:ea typeface="宋体" panose="02010600030101010101" pitchFamily="2" charset="-122"/>
              </a:rPr>
              <a:t>P1</a:t>
            </a:r>
            <a:r>
              <a:rPr lang="en-US" altLang="zh-CN" sz="2800" dirty="0">
                <a:ea typeface="宋体" panose="02010600030101010101" pitchFamily="2" charset="-122"/>
              </a:rPr>
              <a:t>   (0 1 1 0 1 0 0 0)            (0 1 0 0 1 0 0 0)   </a:t>
            </a:r>
            <a:r>
              <a:rPr lang="en-US" altLang="zh-CN" sz="2000" dirty="0">
                <a:ea typeface="宋体" panose="02010600030101010101" pitchFamily="2" charset="-122"/>
              </a:rPr>
              <a:t>C1</a:t>
            </a:r>
            <a:endParaRPr lang="en-US" altLang="zh-CN" sz="2800" dirty="0">
              <a:ea typeface="宋体" panose="02010600030101010101" pitchFamily="2" charset="-122"/>
            </a:endParaRPr>
          </a:p>
          <a:p>
            <a:pPr>
              <a:buFont typeface="Monotype Sorts" pitchFamily="2" charset="2"/>
              <a:buNone/>
            </a:pPr>
            <a:r>
              <a:rPr lang="en-US" altLang="zh-CN" sz="2000" dirty="0">
                <a:ea typeface="宋体" panose="02010600030101010101" pitchFamily="2" charset="-122"/>
              </a:rPr>
              <a:t>P2</a:t>
            </a:r>
            <a:r>
              <a:rPr lang="en-US" altLang="zh-CN" sz="2800" dirty="0">
                <a:ea typeface="宋体" panose="02010600030101010101" pitchFamily="2" charset="-122"/>
              </a:rPr>
              <a:t>   (1 1 0 1 1 0 1 0)            (1 1 1 1 1 0 1 0)   </a:t>
            </a:r>
            <a:r>
              <a:rPr lang="en-US" altLang="zh-CN" sz="2000" dirty="0">
                <a:ea typeface="宋体" panose="02010600030101010101" pitchFamily="2" charset="-122"/>
              </a:rPr>
              <a:t>C2</a:t>
            </a:r>
            <a:endParaRPr lang="en-US" altLang="zh-CN" sz="2800" dirty="0">
              <a:ea typeface="宋体" panose="02010600030101010101" pitchFamily="2" charset="-122"/>
            </a:endParaRPr>
          </a:p>
          <a:p>
            <a:pPr>
              <a:buFont typeface="Monotype Sorts" pitchFamily="2" charset="2"/>
              <a:buNone/>
            </a:pPr>
            <a:endParaRPr lang="en-US" altLang="zh-CN" sz="12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Crossover is a </a:t>
            </a:r>
            <a:r>
              <a:rPr lang="en-US" altLang="zh-CN" sz="2800" dirty="0">
                <a:solidFill>
                  <a:srgbClr val="0070C0"/>
                </a:solidFill>
                <a:ea typeface="宋体" panose="02010600030101010101" pitchFamily="2" charset="-122"/>
              </a:rPr>
              <a:t>critical feature </a:t>
            </a:r>
            <a:r>
              <a:rPr lang="en-US" altLang="zh-CN" sz="2800" dirty="0">
                <a:ea typeface="宋体" panose="02010600030101010101" pitchFamily="2" charset="-122"/>
              </a:rPr>
              <a:t>of genetic</a:t>
            </a:r>
          </a:p>
          <a:p>
            <a:pPr>
              <a:buFont typeface="Monotype Sorts" pitchFamily="2" charset="2"/>
              <a:buNone/>
            </a:pPr>
            <a:r>
              <a:rPr lang="en-US" altLang="zh-CN" sz="2800" dirty="0">
                <a:ea typeface="宋体" panose="02010600030101010101" pitchFamily="2" charset="-122"/>
              </a:rPr>
              <a:t>algorithms:</a:t>
            </a:r>
          </a:p>
          <a:p>
            <a:pPr lvl="1"/>
            <a:r>
              <a:rPr lang="en-US" altLang="zh-CN" dirty="0">
                <a:ea typeface="宋体" panose="02010600030101010101" pitchFamily="2" charset="-122"/>
              </a:rPr>
              <a:t>It greatly accelerates search early in evolution of a population</a:t>
            </a:r>
          </a:p>
          <a:p>
            <a:pPr lvl="1"/>
            <a:r>
              <a:rPr lang="en-US" altLang="zh-CN" dirty="0">
                <a:ea typeface="宋体" panose="02010600030101010101" pitchFamily="2" charset="-122"/>
              </a:rPr>
              <a:t>It leads to effective combination of schemata (</a:t>
            </a:r>
            <a:r>
              <a:rPr lang="en-US" altLang="zh-CN" dirty="0" err="1">
                <a:ea typeface="宋体" panose="02010600030101010101" pitchFamily="2" charset="-122"/>
              </a:rPr>
              <a:t>subsolutions</a:t>
            </a:r>
            <a:r>
              <a:rPr lang="en-US" altLang="zh-CN" dirty="0">
                <a:ea typeface="宋体" panose="02010600030101010101" pitchFamily="2" charset="-122"/>
              </a:rPr>
              <a:t> on different chromosomes)</a:t>
            </a:r>
          </a:p>
        </p:txBody>
      </p:sp>
      <p:sp>
        <p:nvSpPr>
          <p:cNvPr id="15366" name="Line 6">
            <a:extLst>
              <a:ext uri="{FF2B5EF4-FFF2-40B4-BE49-F238E27FC236}">
                <a16:creationId xmlns:a16="http://schemas.microsoft.com/office/drawing/2014/main" id="{A570AE61-7D68-4975-A0CE-CA373A7C2A8E}"/>
              </a:ext>
            </a:extLst>
          </p:cNvPr>
          <p:cNvSpPr>
            <a:spLocks noChangeShapeType="1"/>
          </p:cNvSpPr>
          <p:nvPr/>
        </p:nvSpPr>
        <p:spPr bwMode="auto">
          <a:xfrm>
            <a:off x="4140200" y="2154238"/>
            <a:ext cx="811213"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7" name="Rectangle 7">
            <a:extLst>
              <a:ext uri="{FF2B5EF4-FFF2-40B4-BE49-F238E27FC236}">
                <a16:creationId xmlns:a16="http://schemas.microsoft.com/office/drawing/2014/main" id="{18A67236-554C-4F8B-B812-923970B37978}"/>
              </a:ext>
            </a:extLst>
          </p:cNvPr>
          <p:cNvSpPr>
            <a:spLocks noChangeArrowheads="1"/>
          </p:cNvSpPr>
          <p:nvPr/>
        </p:nvSpPr>
        <p:spPr bwMode="auto">
          <a:xfrm>
            <a:off x="1978025" y="1273175"/>
            <a:ext cx="3254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a:ea typeface="宋体" panose="02010600030101010101" pitchFamily="2" charset="-122"/>
              </a:rPr>
              <a:t>*</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EB7CF9A-C069-417E-851E-E7F1A9FB37C6}"/>
              </a:ext>
            </a:extLst>
          </p:cNvPr>
          <p:cNvSpPr>
            <a:spLocks noGrp="1" noChangeArrowheads="1"/>
          </p:cNvSpPr>
          <p:nvPr>
            <p:ph type="title"/>
          </p:nvPr>
        </p:nvSpPr>
        <p:spPr>
          <a:noFill/>
        </p:spPr>
        <p:txBody>
          <a:bodyPr/>
          <a:lstStyle/>
          <a:p>
            <a:r>
              <a:rPr lang="en-US" altLang="zh-CN">
                <a:ea typeface="宋体" panose="02010600030101010101" pitchFamily="2" charset="-122"/>
              </a:rPr>
              <a:t>Evaluation</a:t>
            </a:r>
          </a:p>
        </p:txBody>
      </p:sp>
      <p:sp>
        <p:nvSpPr>
          <p:cNvPr id="16387" name="Rectangle 3">
            <a:extLst>
              <a:ext uri="{FF2B5EF4-FFF2-40B4-BE49-F238E27FC236}">
                <a16:creationId xmlns:a16="http://schemas.microsoft.com/office/drawing/2014/main" id="{8C09ADC0-FB23-4FB2-A234-58A258134A82}"/>
              </a:ext>
            </a:extLst>
          </p:cNvPr>
          <p:cNvSpPr>
            <a:spLocks noGrp="1" noChangeArrowheads="1"/>
          </p:cNvSpPr>
          <p:nvPr>
            <p:ph type="body" idx="1"/>
          </p:nvPr>
        </p:nvSpPr>
        <p:spPr>
          <a:noFill/>
        </p:spPr>
        <p:txBody>
          <a:bodyPr/>
          <a:lstStyle/>
          <a:p>
            <a:pPr>
              <a:buFont typeface="Monotype Sorts" pitchFamily="2" charset="2"/>
              <a:buNone/>
            </a:pPr>
            <a:endParaRPr lang="en-US" altLang="zh-CN" sz="3600">
              <a:ea typeface="宋体" panose="02010600030101010101" pitchFamily="2" charset="-122"/>
            </a:endParaRPr>
          </a:p>
          <a:p>
            <a:pPr>
              <a:buFont typeface="Monotype Sorts" pitchFamily="2" charset="2"/>
              <a:buNone/>
            </a:pPr>
            <a:endParaRPr lang="en-US" altLang="zh-CN" sz="3600">
              <a:ea typeface="宋体" panose="02010600030101010101" pitchFamily="2" charset="-122"/>
            </a:endParaRPr>
          </a:p>
          <a:p>
            <a:pPr>
              <a:buFont typeface="Monotype Sorts" pitchFamily="2" charset="2"/>
              <a:buNone/>
            </a:pPr>
            <a:endParaRPr lang="en-US" altLang="zh-CN" sz="3600">
              <a:ea typeface="宋体" panose="02010600030101010101" pitchFamily="2" charset="-122"/>
            </a:endParaRPr>
          </a:p>
          <a:p>
            <a:pPr>
              <a:buFont typeface="Monotype Sorts" pitchFamily="2" charset="2"/>
              <a:buNone/>
            </a:pPr>
            <a:endParaRPr lang="en-US" altLang="zh-CN">
              <a:ea typeface="宋体" panose="02010600030101010101" pitchFamily="2" charset="-122"/>
            </a:endParaRPr>
          </a:p>
          <a:p>
            <a:r>
              <a:rPr lang="en-US" altLang="zh-CN" sz="2800">
                <a:ea typeface="宋体" panose="02010600030101010101" pitchFamily="2" charset="-122"/>
              </a:rPr>
              <a:t>The evaluator decodes a chromosome and assigns it a fitness measure</a:t>
            </a:r>
          </a:p>
          <a:p>
            <a:r>
              <a:rPr lang="en-US" altLang="zh-CN" sz="2800">
                <a:ea typeface="宋体" panose="02010600030101010101" pitchFamily="2" charset="-122"/>
              </a:rPr>
              <a:t>The evaluator is the only link between a classical GA and the problem it is solving</a:t>
            </a:r>
          </a:p>
        </p:txBody>
      </p:sp>
      <p:sp>
        <p:nvSpPr>
          <p:cNvPr id="16388" name="AutoShape 4">
            <a:extLst>
              <a:ext uri="{FF2B5EF4-FFF2-40B4-BE49-F238E27FC236}">
                <a16:creationId xmlns:a16="http://schemas.microsoft.com/office/drawing/2014/main" id="{D29EDB80-5B81-4A28-9C64-E0279E2AC2A5}"/>
              </a:ext>
            </a:extLst>
          </p:cNvPr>
          <p:cNvSpPr>
            <a:spLocks noChangeArrowheads="1"/>
          </p:cNvSpPr>
          <p:nvPr/>
        </p:nvSpPr>
        <p:spPr bwMode="auto">
          <a:xfrm>
            <a:off x="3441700" y="2832100"/>
            <a:ext cx="2260600" cy="584200"/>
          </a:xfrm>
          <a:prstGeom prst="octagon">
            <a:avLst>
              <a:gd name="adj" fmla="val 29282"/>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evaluation</a:t>
            </a:r>
          </a:p>
        </p:txBody>
      </p:sp>
      <p:sp>
        <p:nvSpPr>
          <p:cNvPr id="16389" name="Line 5">
            <a:extLst>
              <a:ext uri="{FF2B5EF4-FFF2-40B4-BE49-F238E27FC236}">
                <a16:creationId xmlns:a16="http://schemas.microsoft.com/office/drawing/2014/main" id="{DA0B42B4-493E-4FE4-9A8E-461306F3FF33}"/>
              </a:ext>
            </a:extLst>
          </p:cNvPr>
          <p:cNvSpPr>
            <a:spLocks noChangeShapeType="1"/>
          </p:cNvSpPr>
          <p:nvPr/>
        </p:nvSpPr>
        <p:spPr bwMode="auto">
          <a:xfrm flipV="1">
            <a:off x="4572000" y="1670050"/>
            <a:ext cx="0" cy="11557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0" name="Line 6">
            <a:extLst>
              <a:ext uri="{FF2B5EF4-FFF2-40B4-BE49-F238E27FC236}">
                <a16:creationId xmlns:a16="http://schemas.microsoft.com/office/drawing/2014/main" id="{FB18D774-A099-451F-8DF6-A8705D2E8C3F}"/>
              </a:ext>
            </a:extLst>
          </p:cNvPr>
          <p:cNvSpPr>
            <a:spLocks noChangeShapeType="1"/>
          </p:cNvSpPr>
          <p:nvPr/>
        </p:nvSpPr>
        <p:spPr bwMode="auto">
          <a:xfrm flipH="1">
            <a:off x="1898650" y="3124200"/>
            <a:ext cx="15367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1" name="Rectangle 7">
            <a:extLst>
              <a:ext uri="{FF2B5EF4-FFF2-40B4-BE49-F238E27FC236}">
                <a16:creationId xmlns:a16="http://schemas.microsoft.com/office/drawing/2014/main" id="{AB6978E4-CFCA-47D4-8BAA-25E0416115BC}"/>
              </a:ext>
            </a:extLst>
          </p:cNvPr>
          <p:cNvSpPr>
            <a:spLocks noChangeArrowheads="1"/>
          </p:cNvSpPr>
          <p:nvPr/>
        </p:nvSpPr>
        <p:spPr bwMode="auto">
          <a:xfrm>
            <a:off x="2119313" y="2195513"/>
            <a:ext cx="1363662"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evaluated</a:t>
            </a:r>
          </a:p>
          <a:p>
            <a:pPr>
              <a:spcBef>
                <a:spcPct val="0"/>
              </a:spcBef>
              <a:buClrTx/>
              <a:buSzTx/>
              <a:buFontTx/>
              <a:buNone/>
            </a:pPr>
            <a:r>
              <a:rPr lang="en-US" altLang="zh-CN" sz="2400">
                <a:latin typeface="Times New Roman" panose="02020603050405020304" pitchFamily="18" charset="0"/>
                <a:ea typeface="宋体" panose="02010600030101010101" pitchFamily="2" charset="-122"/>
              </a:rPr>
              <a:t>children</a:t>
            </a:r>
          </a:p>
        </p:txBody>
      </p:sp>
      <p:sp>
        <p:nvSpPr>
          <p:cNvPr id="16392" name="Rectangle 8">
            <a:extLst>
              <a:ext uri="{FF2B5EF4-FFF2-40B4-BE49-F238E27FC236}">
                <a16:creationId xmlns:a16="http://schemas.microsoft.com/office/drawing/2014/main" id="{D14923D1-FD4B-4420-B4AC-BE5C096BB9DA}"/>
              </a:ext>
            </a:extLst>
          </p:cNvPr>
          <p:cNvSpPr>
            <a:spLocks noChangeArrowheads="1"/>
          </p:cNvSpPr>
          <p:nvPr/>
        </p:nvSpPr>
        <p:spPr bwMode="auto">
          <a:xfrm>
            <a:off x="4725988" y="1814513"/>
            <a:ext cx="1246187"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modified</a:t>
            </a:r>
          </a:p>
          <a:p>
            <a:pPr>
              <a:spcBef>
                <a:spcPct val="0"/>
              </a:spcBef>
              <a:buClrTx/>
              <a:buSzTx/>
              <a:buFontTx/>
              <a:buNone/>
            </a:pPr>
            <a:r>
              <a:rPr lang="en-US" altLang="zh-CN" sz="2400">
                <a:latin typeface="Times New Roman" panose="02020603050405020304" pitchFamily="18" charset="0"/>
                <a:ea typeface="宋体" panose="02010600030101010101" pitchFamily="2" charset="-122"/>
              </a:rPr>
              <a:t>children</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6148FA9-CDA6-4DF0-AFB2-6A68EB757F77}"/>
              </a:ext>
            </a:extLst>
          </p:cNvPr>
          <p:cNvSpPr>
            <a:spLocks noGrp="1" noChangeArrowheads="1"/>
          </p:cNvSpPr>
          <p:nvPr>
            <p:ph type="title"/>
          </p:nvPr>
        </p:nvSpPr>
        <p:spPr>
          <a:noFill/>
        </p:spPr>
        <p:txBody>
          <a:bodyPr/>
          <a:lstStyle/>
          <a:p>
            <a:r>
              <a:rPr lang="en-US" altLang="zh-CN">
                <a:ea typeface="宋体" panose="02010600030101010101" pitchFamily="2" charset="-122"/>
              </a:rPr>
              <a:t>Deletion</a:t>
            </a:r>
          </a:p>
        </p:txBody>
      </p:sp>
      <p:sp>
        <p:nvSpPr>
          <p:cNvPr id="17411" name="Rectangle 3">
            <a:extLst>
              <a:ext uri="{FF2B5EF4-FFF2-40B4-BE49-F238E27FC236}">
                <a16:creationId xmlns:a16="http://schemas.microsoft.com/office/drawing/2014/main" id="{CFF04EEB-6496-4EB6-B57D-431FDBA07CAE}"/>
              </a:ext>
            </a:extLst>
          </p:cNvPr>
          <p:cNvSpPr>
            <a:spLocks noGrp="1" noChangeArrowheads="1"/>
          </p:cNvSpPr>
          <p:nvPr>
            <p:ph type="body" idx="1"/>
          </p:nvPr>
        </p:nvSpPr>
        <p:spPr>
          <a:noFill/>
        </p:spPr>
        <p:txBody>
          <a:bodyPr/>
          <a:lstStyle/>
          <a:p>
            <a:pPr>
              <a:buFont typeface="Monotype Sorts" pitchFamily="2" charset="2"/>
              <a:buNone/>
            </a:pPr>
            <a:endParaRPr lang="en-US" altLang="zh-CN">
              <a:ea typeface="宋体" panose="02010600030101010101" pitchFamily="2" charset="-122"/>
            </a:endParaRPr>
          </a:p>
          <a:p>
            <a:pPr>
              <a:buFont typeface="Monotype Sorts" pitchFamily="2" charset="2"/>
              <a:buNone/>
            </a:pPr>
            <a:endParaRPr lang="en-US" altLang="zh-CN">
              <a:ea typeface="宋体" panose="02010600030101010101" pitchFamily="2" charset="-122"/>
            </a:endParaRPr>
          </a:p>
          <a:p>
            <a:pPr>
              <a:buFont typeface="Monotype Sorts" pitchFamily="2" charset="2"/>
              <a:buNone/>
            </a:pPr>
            <a:endParaRPr lang="en-US" altLang="zh-CN">
              <a:ea typeface="宋体" panose="02010600030101010101" pitchFamily="2" charset="-122"/>
            </a:endParaRPr>
          </a:p>
          <a:p>
            <a:pPr>
              <a:buFont typeface="Monotype Sorts" pitchFamily="2" charset="2"/>
              <a:buNone/>
            </a:pPr>
            <a:endParaRPr lang="en-US" altLang="zh-CN">
              <a:ea typeface="宋体" panose="02010600030101010101" pitchFamily="2" charset="-122"/>
            </a:endParaRPr>
          </a:p>
          <a:p>
            <a:r>
              <a:rPr lang="en-US" altLang="zh-CN" sz="2800" i="1">
                <a:ea typeface="宋体" panose="02010600030101010101" pitchFamily="2" charset="-122"/>
              </a:rPr>
              <a:t>Generational</a:t>
            </a:r>
            <a:r>
              <a:rPr lang="en-US" altLang="zh-CN" sz="2800">
                <a:ea typeface="宋体" panose="02010600030101010101" pitchFamily="2" charset="-122"/>
              </a:rPr>
              <a:t> GA:</a:t>
            </a:r>
            <a:br>
              <a:rPr lang="en-US" altLang="zh-CN" sz="2800">
                <a:ea typeface="宋体" panose="02010600030101010101" pitchFamily="2" charset="-122"/>
              </a:rPr>
            </a:br>
            <a:r>
              <a:rPr lang="en-US" altLang="zh-CN" sz="2800">
                <a:ea typeface="宋体" panose="02010600030101010101" pitchFamily="2" charset="-122"/>
              </a:rPr>
              <a:t>entire populations replaced with each iteration</a:t>
            </a:r>
          </a:p>
          <a:p>
            <a:r>
              <a:rPr lang="en-US" altLang="zh-CN" sz="2800" i="1">
                <a:ea typeface="宋体" panose="02010600030101010101" pitchFamily="2" charset="-122"/>
              </a:rPr>
              <a:t>Steady-state</a:t>
            </a:r>
            <a:r>
              <a:rPr lang="en-US" altLang="zh-CN" sz="2800">
                <a:ea typeface="宋体" panose="02010600030101010101" pitchFamily="2" charset="-122"/>
              </a:rPr>
              <a:t> GA:</a:t>
            </a:r>
            <a:br>
              <a:rPr lang="en-US" altLang="zh-CN" sz="2800">
                <a:ea typeface="宋体" panose="02010600030101010101" pitchFamily="2" charset="-122"/>
              </a:rPr>
            </a:br>
            <a:r>
              <a:rPr lang="en-US" altLang="zh-CN" sz="2800">
                <a:ea typeface="宋体" panose="02010600030101010101" pitchFamily="2" charset="-122"/>
              </a:rPr>
              <a:t>a few members replaced each generation</a:t>
            </a:r>
          </a:p>
        </p:txBody>
      </p:sp>
      <p:sp>
        <p:nvSpPr>
          <p:cNvPr id="17412" name="AutoShape 4">
            <a:extLst>
              <a:ext uri="{FF2B5EF4-FFF2-40B4-BE49-F238E27FC236}">
                <a16:creationId xmlns:a16="http://schemas.microsoft.com/office/drawing/2014/main" id="{65EEEE2A-5028-4D27-BAAC-069BE53E039E}"/>
              </a:ext>
            </a:extLst>
          </p:cNvPr>
          <p:cNvSpPr>
            <a:spLocks noChangeArrowheads="1"/>
          </p:cNvSpPr>
          <p:nvPr/>
        </p:nvSpPr>
        <p:spPr bwMode="auto">
          <a:xfrm>
            <a:off x="3441700" y="1544638"/>
            <a:ext cx="2260600" cy="584200"/>
          </a:xfrm>
          <a:prstGeom prst="octagon">
            <a:avLst>
              <a:gd name="adj" fmla="val 29282"/>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population</a:t>
            </a:r>
          </a:p>
        </p:txBody>
      </p:sp>
      <p:sp>
        <p:nvSpPr>
          <p:cNvPr id="17413" name="AutoShape 5">
            <a:extLst>
              <a:ext uri="{FF2B5EF4-FFF2-40B4-BE49-F238E27FC236}">
                <a16:creationId xmlns:a16="http://schemas.microsoft.com/office/drawing/2014/main" id="{FA1B5328-AA1F-4A2A-9C91-63DAEB7581E5}"/>
              </a:ext>
            </a:extLst>
          </p:cNvPr>
          <p:cNvSpPr>
            <a:spLocks noChangeArrowheads="1"/>
          </p:cNvSpPr>
          <p:nvPr/>
        </p:nvSpPr>
        <p:spPr bwMode="auto">
          <a:xfrm>
            <a:off x="3441700" y="2908300"/>
            <a:ext cx="2260600" cy="584200"/>
          </a:xfrm>
          <a:prstGeom prst="octagon">
            <a:avLst>
              <a:gd name="adj" fmla="val 29282"/>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800" i="0">
                <a:ea typeface="宋体" panose="02010600030101010101" pitchFamily="2" charset="-122"/>
              </a:rPr>
              <a:t>discard</a:t>
            </a:r>
          </a:p>
        </p:txBody>
      </p:sp>
      <p:sp>
        <p:nvSpPr>
          <p:cNvPr id="17414" name="Line 6">
            <a:extLst>
              <a:ext uri="{FF2B5EF4-FFF2-40B4-BE49-F238E27FC236}">
                <a16:creationId xmlns:a16="http://schemas.microsoft.com/office/drawing/2014/main" id="{64C9073F-3250-4C64-AA3F-77C09679E04B}"/>
              </a:ext>
            </a:extLst>
          </p:cNvPr>
          <p:cNvSpPr>
            <a:spLocks noChangeShapeType="1"/>
          </p:cNvSpPr>
          <p:nvPr/>
        </p:nvSpPr>
        <p:spPr bwMode="auto">
          <a:xfrm>
            <a:off x="4572000" y="2139950"/>
            <a:ext cx="0" cy="7493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5" name="Rectangle 7">
            <a:extLst>
              <a:ext uri="{FF2B5EF4-FFF2-40B4-BE49-F238E27FC236}">
                <a16:creationId xmlns:a16="http://schemas.microsoft.com/office/drawing/2014/main" id="{8D3BE9E7-D943-40D2-838E-97EC476EE517}"/>
              </a:ext>
            </a:extLst>
          </p:cNvPr>
          <p:cNvSpPr>
            <a:spLocks noChangeArrowheads="1"/>
          </p:cNvSpPr>
          <p:nvPr/>
        </p:nvSpPr>
        <p:spPr bwMode="auto">
          <a:xfrm>
            <a:off x="1843088" y="2257425"/>
            <a:ext cx="25606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discarded members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40D4544-91BF-4D40-B5C7-4F8F1DE343F9}"/>
              </a:ext>
            </a:extLst>
          </p:cNvPr>
          <p:cNvSpPr>
            <a:spLocks noGrp="1" noChangeArrowheads="1"/>
          </p:cNvSpPr>
          <p:nvPr>
            <p:ph type="title"/>
          </p:nvPr>
        </p:nvSpPr>
        <p:spPr>
          <a:noFill/>
        </p:spPr>
        <p:txBody>
          <a:bodyPr/>
          <a:lstStyle/>
          <a:p>
            <a:r>
              <a:rPr lang="en-US" altLang="zh-CN">
                <a:ea typeface="宋体" panose="02010600030101010101" pitchFamily="2" charset="-122"/>
              </a:rPr>
              <a:t>An Abstract Example</a:t>
            </a:r>
          </a:p>
        </p:txBody>
      </p:sp>
      <p:sp>
        <p:nvSpPr>
          <p:cNvPr id="18435" name="Line 3">
            <a:extLst>
              <a:ext uri="{FF2B5EF4-FFF2-40B4-BE49-F238E27FC236}">
                <a16:creationId xmlns:a16="http://schemas.microsoft.com/office/drawing/2014/main" id="{66C3F947-0E34-4BD2-BD43-C4B75BF4F559}"/>
              </a:ext>
            </a:extLst>
          </p:cNvPr>
          <p:cNvSpPr>
            <a:spLocks noChangeShapeType="1"/>
          </p:cNvSpPr>
          <p:nvPr/>
        </p:nvSpPr>
        <p:spPr bwMode="auto">
          <a:xfrm>
            <a:off x="2057400" y="1377950"/>
            <a:ext cx="0" cy="15875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6" name="Line 4">
            <a:extLst>
              <a:ext uri="{FF2B5EF4-FFF2-40B4-BE49-F238E27FC236}">
                <a16:creationId xmlns:a16="http://schemas.microsoft.com/office/drawing/2014/main" id="{B87297C9-370E-4890-812B-1BEDAC30142B}"/>
              </a:ext>
            </a:extLst>
          </p:cNvPr>
          <p:cNvSpPr>
            <a:spLocks noChangeShapeType="1"/>
          </p:cNvSpPr>
          <p:nvPr/>
        </p:nvSpPr>
        <p:spPr bwMode="auto">
          <a:xfrm>
            <a:off x="2066925" y="2971800"/>
            <a:ext cx="51689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 name="Freeform 5">
            <a:extLst>
              <a:ext uri="{FF2B5EF4-FFF2-40B4-BE49-F238E27FC236}">
                <a16:creationId xmlns:a16="http://schemas.microsoft.com/office/drawing/2014/main" id="{9736CB6C-09D6-42BF-95E5-6F5B89C39C4E}"/>
              </a:ext>
            </a:extLst>
          </p:cNvPr>
          <p:cNvSpPr>
            <a:spLocks/>
          </p:cNvSpPr>
          <p:nvPr/>
        </p:nvSpPr>
        <p:spPr bwMode="auto">
          <a:xfrm>
            <a:off x="2057400" y="1404938"/>
            <a:ext cx="5126038" cy="1492250"/>
          </a:xfrm>
          <a:custGeom>
            <a:avLst/>
            <a:gdLst>
              <a:gd name="T0" fmla="*/ 2147483646 w 3229"/>
              <a:gd name="T1" fmla="*/ 2147483646 h 940"/>
              <a:gd name="T2" fmla="*/ 2147483646 w 3229"/>
              <a:gd name="T3" fmla="*/ 2147483646 h 940"/>
              <a:gd name="T4" fmla="*/ 2147483646 w 3229"/>
              <a:gd name="T5" fmla="*/ 2147483646 h 940"/>
              <a:gd name="T6" fmla="*/ 2147483646 w 3229"/>
              <a:gd name="T7" fmla="*/ 2147483646 h 940"/>
              <a:gd name="T8" fmla="*/ 2147483646 w 3229"/>
              <a:gd name="T9" fmla="*/ 2147483646 h 940"/>
              <a:gd name="T10" fmla="*/ 2147483646 w 3229"/>
              <a:gd name="T11" fmla="*/ 2147483646 h 940"/>
              <a:gd name="T12" fmla="*/ 2147483646 w 3229"/>
              <a:gd name="T13" fmla="*/ 2147483646 h 940"/>
              <a:gd name="T14" fmla="*/ 2147483646 w 3229"/>
              <a:gd name="T15" fmla="*/ 2147483646 h 940"/>
              <a:gd name="T16" fmla="*/ 2147483646 w 3229"/>
              <a:gd name="T17" fmla="*/ 2147483646 h 940"/>
              <a:gd name="T18" fmla="*/ 2147483646 w 3229"/>
              <a:gd name="T19" fmla="*/ 2147483646 h 940"/>
              <a:gd name="T20" fmla="*/ 2147483646 w 3229"/>
              <a:gd name="T21" fmla="*/ 2147483646 h 940"/>
              <a:gd name="T22" fmla="*/ 2147483646 w 3229"/>
              <a:gd name="T23" fmla="*/ 2147483646 h 940"/>
              <a:gd name="T24" fmla="*/ 2147483646 w 3229"/>
              <a:gd name="T25" fmla="*/ 2147483646 h 940"/>
              <a:gd name="T26" fmla="*/ 2147483646 w 3229"/>
              <a:gd name="T27" fmla="*/ 2147483646 h 940"/>
              <a:gd name="T28" fmla="*/ 2147483646 w 3229"/>
              <a:gd name="T29" fmla="*/ 2147483646 h 940"/>
              <a:gd name="T30" fmla="*/ 2147483646 w 3229"/>
              <a:gd name="T31" fmla="*/ 2147483646 h 940"/>
              <a:gd name="T32" fmla="*/ 2147483646 w 3229"/>
              <a:gd name="T33" fmla="*/ 2147483646 h 940"/>
              <a:gd name="T34" fmla="*/ 2147483646 w 3229"/>
              <a:gd name="T35" fmla="*/ 2147483646 h 940"/>
              <a:gd name="T36" fmla="*/ 2147483646 w 3229"/>
              <a:gd name="T37" fmla="*/ 2147483646 h 940"/>
              <a:gd name="T38" fmla="*/ 2147483646 w 3229"/>
              <a:gd name="T39" fmla="*/ 2147483646 h 940"/>
              <a:gd name="T40" fmla="*/ 2147483646 w 3229"/>
              <a:gd name="T41" fmla="*/ 0 h 940"/>
              <a:gd name="T42" fmla="*/ 2147483646 w 3229"/>
              <a:gd name="T43" fmla="*/ 2147483646 h 940"/>
              <a:gd name="T44" fmla="*/ 2147483646 w 3229"/>
              <a:gd name="T45" fmla="*/ 2147483646 h 940"/>
              <a:gd name="T46" fmla="*/ 2147483646 w 3229"/>
              <a:gd name="T47" fmla="*/ 2147483646 h 940"/>
              <a:gd name="T48" fmla="*/ 2147483646 w 3229"/>
              <a:gd name="T49" fmla="*/ 2147483646 h 940"/>
              <a:gd name="T50" fmla="*/ 2147483646 w 3229"/>
              <a:gd name="T51" fmla="*/ 2147483646 h 940"/>
              <a:gd name="T52" fmla="*/ 2147483646 w 3229"/>
              <a:gd name="T53" fmla="*/ 2147483646 h 940"/>
              <a:gd name="T54" fmla="*/ 2147483646 w 3229"/>
              <a:gd name="T55" fmla="*/ 2147483646 h 940"/>
              <a:gd name="T56" fmla="*/ 2147483646 w 3229"/>
              <a:gd name="T57" fmla="*/ 2147483646 h 940"/>
              <a:gd name="T58" fmla="*/ 2147483646 w 3229"/>
              <a:gd name="T59" fmla="*/ 2147483646 h 940"/>
              <a:gd name="T60" fmla="*/ 2147483646 w 3229"/>
              <a:gd name="T61" fmla="*/ 2147483646 h 940"/>
              <a:gd name="T62" fmla="*/ 2147483646 w 3229"/>
              <a:gd name="T63" fmla="*/ 2147483646 h 940"/>
              <a:gd name="T64" fmla="*/ 2147483646 w 3229"/>
              <a:gd name="T65" fmla="*/ 2147483646 h 940"/>
              <a:gd name="T66" fmla="*/ 2147483646 w 3229"/>
              <a:gd name="T67" fmla="*/ 2147483646 h 940"/>
              <a:gd name="T68" fmla="*/ 2147483646 w 3229"/>
              <a:gd name="T69" fmla="*/ 2147483646 h 940"/>
              <a:gd name="T70" fmla="*/ 2147483646 w 3229"/>
              <a:gd name="T71" fmla="*/ 2147483646 h 940"/>
              <a:gd name="T72" fmla="*/ 2147483646 w 3229"/>
              <a:gd name="T73" fmla="*/ 2147483646 h 940"/>
              <a:gd name="T74" fmla="*/ 2147483646 w 3229"/>
              <a:gd name="T75" fmla="*/ 2147483646 h 940"/>
              <a:gd name="T76" fmla="*/ 2147483646 w 3229"/>
              <a:gd name="T77" fmla="*/ 2147483646 h 940"/>
              <a:gd name="T78" fmla="*/ 2147483646 w 3229"/>
              <a:gd name="T79" fmla="*/ 2147483646 h 940"/>
              <a:gd name="T80" fmla="*/ 2147483646 w 3229"/>
              <a:gd name="T81" fmla="*/ 2147483646 h 940"/>
              <a:gd name="T82" fmla="*/ 2147483646 w 3229"/>
              <a:gd name="T83" fmla="*/ 2147483646 h 940"/>
              <a:gd name="T84" fmla="*/ 2147483646 w 3229"/>
              <a:gd name="T85" fmla="*/ 2147483646 h 940"/>
              <a:gd name="T86" fmla="*/ 2147483646 w 3229"/>
              <a:gd name="T87" fmla="*/ 2147483646 h 940"/>
              <a:gd name="T88" fmla="*/ 2147483646 w 3229"/>
              <a:gd name="T89" fmla="*/ 2147483646 h 940"/>
              <a:gd name="T90" fmla="*/ 2147483646 w 3229"/>
              <a:gd name="T91" fmla="*/ 2147483646 h 940"/>
              <a:gd name="T92" fmla="*/ 2147483646 w 3229"/>
              <a:gd name="T93" fmla="*/ 2147483646 h 940"/>
              <a:gd name="T94" fmla="*/ 2147483646 w 3229"/>
              <a:gd name="T95" fmla="*/ 2147483646 h 940"/>
              <a:gd name="T96" fmla="*/ 2147483646 w 3229"/>
              <a:gd name="T97" fmla="*/ 2147483646 h 940"/>
              <a:gd name="T98" fmla="*/ 2147483646 w 3229"/>
              <a:gd name="T99" fmla="*/ 2147483646 h 940"/>
              <a:gd name="T100" fmla="*/ 2147483646 w 3229"/>
              <a:gd name="T101" fmla="*/ 2147483646 h 940"/>
              <a:gd name="T102" fmla="*/ 2147483646 w 3229"/>
              <a:gd name="T103" fmla="*/ 2147483646 h 940"/>
              <a:gd name="T104" fmla="*/ 2147483646 w 3229"/>
              <a:gd name="T105" fmla="*/ 2147483646 h 940"/>
              <a:gd name="T106" fmla="*/ 2147483646 w 3229"/>
              <a:gd name="T107" fmla="*/ 2147483646 h 940"/>
              <a:gd name="T108" fmla="*/ 2147483646 w 3229"/>
              <a:gd name="T109" fmla="*/ 2147483646 h 940"/>
              <a:gd name="T110" fmla="*/ 2147483646 w 3229"/>
              <a:gd name="T111" fmla="*/ 2147483646 h 940"/>
              <a:gd name="T112" fmla="*/ 2147483646 w 3229"/>
              <a:gd name="T113" fmla="*/ 2147483646 h 940"/>
              <a:gd name="T114" fmla="*/ 2147483646 w 3229"/>
              <a:gd name="T115" fmla="*/ 2147483646 h 9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29" h="940">
                <a:moveTo>
                  <a:pt x="0" y="795"/>
                </a:moveTo>
                <a:lnTo>
                  <a:pt x="27" y="819"/>
                </a:lnTo>
                <a:lnTo>
                  <a:pt x="50" y="819"/>
                </a:lnTo>
                <a:lnTo>
                  <a:pt x="73" y="819"/>
                </a:lnTo>
                <a:lnTo>
                  <a:pt x="97" y="819"/>
                </a:lnTo>
                <a:lnTo>
                  <a:pt x="112" y="795"/>
                </a:lnTo>
                <a:lnTo>
                  <a:pt x="128" y="772"/>
                </a:lnTo>
                <a:lnTo>
                  <a:pt x="145" y="747"/>
                </a:lnTo>
                <a:lnTo>
                  <a:pt x="168" y="708"/>
                </a:lnTo>
                <a:lnTo>
                  <a:pt x="184" y="677"/>
                </a:lnTo>
                <a:lnTo>
                  <a:pt x="199" y="654"/>
                </a:lnTo>
                <a:lnTo>
                  <a:pt x="230" y="629"/>
                </a:lnTo>
                <a:lnTo>
                  <a:pt x="246" y="606"/>
                </a:lnTo>
                <a:lnTo>
                  <a:pt x="269" y="590"/>
                </a:lnTo>
                <a:lnTo>
                  <a:pt x="294" y="575"/>
                </a:lnTo>
                <a:lnTo>
                  <a:pt x="317" y="559"/>
                </a:lnTo>
                <a:lnTo>
                  <a:pt x="341" y="559"/>
                </a:lnTo>
                <a:lnTo>
                  <a:pt x="364" y="559"/>
                </a:lnTo>
                <a:lnTo>
                  <a:pt x="387" y="559"/>
                </a:lnTo>
                <a:lnTo>
                  <a:pt x="404" y="583"/>
                </a:lnTo>
                <a:lnTo>
                  <a:pt x="420" y="606"/>
                </a:lnTo>
                <a:lnTo>
                  <a:pt x="435" y="629"/>
                </a:lnTo>
                <a:lnTo>
                  <a:pt x="451" y="662"/>
                </a:lnTo>
                <a:lnTo>
                  <a:pt x="466" y="685"/>
                </a:lnTo>
                <a:lnTo>
                  <a:pt x="482" y="708"/>
                </a:lnTo>
                <a:lnTo>
                  <a:pt x="499" y="732"/>
                </a:lnTo>
                <a:lnTo>
                  <a:pt x="522" y="755"/>
                </a:lnTo>
                <a:lnTo>
                  <a:pt x="545" y="772"/>
                </a:lnTo>
                <a:lnTo>
                  <a:pt x="569" y="780"/>
                </a:lnTo>
                <a:lnTo>
                  <a:pt x="592" y="780"/>
                </a:lnTo>
                <a:lnTo>
                  <a:pt x="617" y="780"/>
                </a:lnTo>
                <a:lnTo>
                  <a:pt x="640" y="764"/>
                </a:lnTo>
                <a:lnTo>
                  <a:pt x="663" y="741"/>
                </a:lnTo>
                <a:lnTo>
                  <a:pt x="687" y="724"/>
                </a:lnTo>
                <a:lnTo>
                  <a:pt x="695" y="701"/>
                </a:lnTo>
                <a:lnTo>
                  <a:pt x="702" y="677"/>
                </a:lnTo>
                <a:lnTo>
                  <a:pt x="727" y="668"/>
                </a:lnTo>
                <a:lnTo>
                  <a:pt x="741" y="637"/>
                </a:lnTo>
                <a:lnTo>
                  <a:pt x="758" y="614"/>
                </a:lnTo>
                <a:lnTo>
                  <a:pt x="781" y="567"/>
                </a:lnTo>
                <a:lnTo>
                  <a:pt x="789" y="544"/>
                </a:lnTo>
                <a:lnTo>
                  <a:pt x="805" y="511"/>
                </a:lnTo>
                <a:lnTo>
                  <a:pt x="820" y="465"/>
                </a:lnTo>
                <a:lnTo>
                  <a:pt x="836" y="432"/>
                </a:lnTo>
                <a:lnTo>
                  <a:pt x="845" y="409"/>
                </a:lnTo>
                <a:lnTo>
                  <a:pt x="853" y="386"/>
                </a:lnTo>
                <a:lnTo>
                  <a:pt x="868" y="354"/>
                </a:lnTo>
                <a:lnTo>
                  <a:pt x="868" y="331"/>
                </a:lnTo>
                <a:lnTo>
                  <a:pt x="884" y="300"/>
                </a:lnTo>
                <a:lnTo>
                  <a:pt x="892" y="275"/>
                </a:lnTo>
                <a:lnTo>
                  <a:pt x="907" y="244"/>
                </a:lnTo>
                <a:lnTo>
                  <a:pt x="915" y="221"/>
                </a:lnTo>
                <a:lnTo>
                  <a:pt x="932" y="190"/>
                </a:lnTo>
                <a:lnTo>
                  <a:pt x="946" y="165"/>
                </a:lnTo>
                <a:lnTo>
                  <a:pt x="954" y="142"/>
                </a:lnTo>
                <a:lnTo>
                  <a:pt x="977" y="103"/>
                </a:lnTo>
                <a:lnTo>
                  <a:pt x="1002" y="72"/>
                </a:lnTo>
                <a:lnTo>
                  <a:pt x="1025" y="47"/>
                </a:lnTo>
                <a:lnTo>
                  <a:pt x="1050" y="32"/>
                </a:lnTo>
                <a:lnTo>
                  <a:pt x="1073" y="8"/>
                </a:lnTo>
                <a:lnTo>
                  <a:pt x="1104" y="0"/>
                </a:lnTo>
                <a:lnTo>
                  <a:pt x="1128" y="0"/>
                </a:lnTo>
                <a:lnTo>
                  <a:pt x="1151" y="0"/>
                </a:lnTo>
                <a:lnTo>
                  <a:pt x="1182" y="0"/>
                </a:lnTo>
                <a:lnTo>
                  <a:pt x="1207" y="16"/>
                </a:lnTo>
                <a:lnTo>
                  <a:pt x="1230" y="24"/>
                </a:lnTo>
                <a:lnTo>
                  <a:pt x="1261" y="47"/>
                </a:lnTo>
                <a:lnTo>
                  <a:pt x="1277" y="72"/>
                </a:lnTo>
                <a:lnTo>
                  <a:pt x="1300" y="103"/>
                </a:lnTo>
                <a:lnTo>
                  <a:pt x="1317" y="126"/>
                </a:lnTo>
                <a:lnTo>
                  <a:pt x="1325" y="150"/>
                </a:lnTo>
                <a:lnTo>
                  <a:pt x="1332" y="173"/>
                </a:lnTo>
                <a:lnTo>
                  <a:pt x="1340" y="196"/>
                </a:lnTo>
                <a:lnTo>
                  <a:pt x="1356" y="229"/>
                </a:lnTo>
                <a:lnTo>
                  <a:pt x="1364" y="252"/>
                </a:lnTo>
                <a:lnTo>
                  <a:pt x="1379" y="275"/>
                </a:lnTo>
                <a:lnTo>
                  <a:pt x="1395" y="300"/>
                </a:lnTo>
                <a:lnTo>
                  <a:pt x="1404" y="323"/>
                </a:lnTo>
                <a:lnTo>
                  <a:pt x="1427" y="323"/>
                </a:lnTo>
                <a:lnTo>
                  <a:pt x="1458" y="323"/>
                </a:lnTo>
                <a:lnTo>
                  <a:pt x="1482" y="314"/>
                </a:lnTo>
                <a:lnTo>
                  <a:pt x="1505" y="291"/>
                </a:lnTo>
                <a:lnTo>
                  <a:pt x="1528" y="268"/>
                </a:lnTo>
                <a:lnTo>
                  <a:pt x="1553" y="244"/>
                </a:lnTo>
                <a:lnTo>
                  <a:pt x="1576" y="236"/>
                </a:lnTo>
                <a:lnTo>
                  <a:pt x="1600" y="229"/>
                </a:lnTo>
                <a:lnTo>
                  <a:pt x="1623" y="229"/>
                </a:lnTo>
                <a:lnTo>
                  <a:pt x="1646" y="252"/>
                </a:lnTo>
                <a:lnTo>
                  <a:pt x="1671" y="283"/>
                </a:lnTo>
                <a:lnTo>
                  <a:pt x="1686" y="308"/>
                </a:lnTo>
                <a:lnTo>
                  <a:pt x="1702" y="331"/>
                </a:lnTo>
                <a:lnTo>
                  <a:pt x="1710" y="354"/>
                </a:lnTo>
                <a:lnTo>
                  <a:pt x="1718" y="386"/>
                </a:lnTo>
                <a:lnTo>
                  <a:pt x="1725" y="409"/>
                </a:lnTo>
                <a:lnTo>
                  <a:pt x="1733" y="432"/>
                </a:lnTo>
                <a:lnTo>
                  <a:pt x="1741" y="457"/>
                </a:lnTo>
                <a:lnTo>
                  <a:pt x="1758" y="488"/>
                </a:lnTo>
                <a:lnTo>
                  <a:pt x="1764" y="511"/>
                </a:lnTo>
                <a:lnTo>
                  <a:pt x="1781" y="544"/>
                </a:lnTo>
                <a:lnTo>
                  <a:pt x="1789" y="567"/>
                </a:lnTo>
                <a:lnTo>
                  <a:pt x="1804" y="590"/>
                </a:lnTo>
                <a:lnTo>
                  <a:pt x="1820" y="623"/>
                </a:lnTo>
                <a:lnTo>
                  <a:pt x="1836" y="654"/>
                </a:lnTo>
                <a:lnTo>
                  <a:pt x="1859" y="685"/>
                </a:lnTo>
                <a:lnTo>
                  <a:pt x="1882" y="708"/>
                </a:lnTo>
                <a:lnTo>
                  <a:pt x="1899" y="732"/>
                </a:lnTo>
                <a:lnTo>
                  <a:pt x="1922" y="747"/>
                </a:lnTo>
                <a:lnTo>
                  <a:pt x="1946" y="747"/>
                </a:lnTo>
                <a:lnTo>
                  <a:pt x="1969" y="741"/>
                </a:lnTo>
                <a:lnTo>
                  <a:pt x="1994" y="724"/>
                </a:lnTo>
                <a:lnTo>
                  <a:pt x="2017" y="693"/>
                </a:lnTo>
                <a:lnTo>
                  <a:pt x="2033" y="668"/>
                </a:lnTo>
                <a:lnTo>
                  <a:pt x="2056" y="645"/>
                </a:lnTo>
                <a:lnTo>
                  <a:pt x="2079" y="614"/>
                </a:lnTo>
                <a:lnTo>
                  <a:pt x="2079" y="590"/>
                </a:lnTo>
                <a:lnTo>
                  <a:pt x="2104" y="583"/>
                </a:lnTo>
                <a:lnTo>
                  <a:pt x="2112" y="559"/>
                </a:lnTo>
                <a:lnTo>
                  <a:pt x="2127" y="527"/>
                </a:lnTo>
                <a:lnTo>
                  <a:pt x="2135" y="496"/>
                </a:lnTo>
                <a:lnTo>
                  <a:pt x="2143" y="465"/>
                </a:lnTo>
                <a:lnTo>
                  <a:pt x="2151" y="441"/>
                </a:lnTo>
                <a:lnTo>
                  <a:pt x="2166" y="418"/>
                </a:lnTo>
                <a:lnTo>
                  <a:pt x="2174" y="370"/>
                </a:lnTo>
                <a:lnTo>
                  <a:pt x="2191" y="339"/>
                </a:lnTo>
                <a:lnTo>
                  <a:pt x="2197" y="314"/>
                </a:lnTo>
                <a:lnTo>
                  <a:pt x="2214" y="283"/>
                </a:lnTo>
                <a:lnTo>
                  <a:pt x="2230" y="260"/>
                </a:lnTo>
                <a:lnTo>
                  <a:pt x="2245" y="236"/>
                </a:lnTo>
                <a:lnTo>
                  <a:pt x="2269" y="221"/>
                </a:lnTo>
                <a:lnTo>
                  <a:pt x="2292" y="221"/>
                </a:lnTo>
                <a:lnTo>
                  <a:pt x="2323" y="229"/>
                </a:lnTo>
                <a:lnTo>
                  <a:pt x="2354" y="244"/>
                </a:lnTo>
                <a:lnTo>
                  <a:pt x="2379" y="260"/>
                </a:lnTo>
                <a:lnTo>
                  <a:pt x="2410" y="283"/>
                </a:lnTo>
                <a:lnTo>
                  <a:pt x="2427" y="308"/>
                </a:lnTo>
                <a:lnTo>
                  <a:pt x="2450" y="323"/>
                </a:lnTo>
                <a:lnTo>
                  <a:pt x="2473" y="347"/>
                </a:lnTo>
                <a:lnTo>
                  <a:pt x="2489" y="370"/>
                </a:lnTo>
                <a:lnTo>
                  <a:pt x="2520" y="393"/>
                </a:lnTo>
                <a:lnTo>
                  <a:pt x="2545" y="432"/>
                </a:lnTo>
                <a:lnTo>
                  <a:pt x="2568" y="480"/>
                </a:lnTo>
                <a:lnTo>
                  <a:pt x="2584" y="505"/>
                </a:lnTo>
                <a:lnTo>
                  <a:pt x="2599" y="536"/>
                </a:lnTo>
                <a:lnTo>
                  <a:pt x="2607" y="559"/>
                </a:lnTo>
                <a:lnTo>
                  <a:pt x="2615" y="583"/>
                </a:lnTo>
                <a:lnTo>
                  <a:pt x="2630" y="614"/>
                </a:lnTo>
                <a:lnTo>
                  <a:pt x="2646" y="645"/>
                </a:lnTo>
                <a:lnTo>
                  <a:pt x="2663" y="677"/>
                </a:lnTo>
                <a:lnTo>
                  <a:pt x="2677" y="701"/>
                </a:lnTo>
                <a:lnTo>
                  <a:pt x="2702" y="724"/>
                </a:lnTo>
                <a:lnTo>
                  <a:pt x="2709" y="747"/>
                </a:lnTo>
                <a:lnTo>
                  <a:pt x="2733" y="755"/>
                </a:lnTo>
                <a:lnTo>
                  <a:pt x="2756" y="755"/>
                </a:lnTo>
                <a:lnTo>
                  <a:pt x="2764" y="732"/>
                </a:lnTo>
                <a:lnTo>
                  <a:pt x="2781" y="708"/>
                </a:lnTo>
                <a:lnTo>
                  <a:pt x="2795" y="685"/>
                </a:lnTo>
                <a:lnTo>
                  <a:pt x="2812" y="662"/>
                </a:lnTo>
                <a:lnTo>
                  <a:pt x="2835" y="637"/>
                </a:lnTo>
                <a:lnTo>
                  <a:pt x="2859" y="637"/>
                </a:lnTo>
                <a:lnTo>
                  <a:pt x="2882" y="637"/>
                </a:lnTo>
                <a:lnTo>
                  <a:pt x="2914" y="645"/>
                </a:lnTo>
                <a:lnTo>
                  <a:pt x="2945" y="662"/>
                </a:lnTo>
                <a:lnTo>
                  <a:pt x="2969" y="693"/>
                </a:lnTo>
                <a:lnTo>
                  <a:pt x="3000" y="724"/>
                </a:lnTo>
                <a:lnTo>
                  <a:pt x="3009" y="747"/>
                </a:lnTo>
                <a:lnTo>
                  <a:pt x="3023" y="772"/>
                </a:lnTo>
                <a:lnTo>
                  <a:pt x="3048" y="786"/>
                </a:lnTo>
                <a:lnTo>
                  <a:pt x="3071" y="819"/>
                </a:lnTo>
                <a:lnTo>
                  <a:pt x="3102" y="850"/>
                </a:lnTo>
                <a:lnTo>
                  <a:pt x="3118" y="882"/>
                </a:lnTo>
                <a:lnTo>
                  <a:pt x="3141" y="898"/>
                </a:lnTo>
                <a:lnTo>
                  <a:pt x="3158" y="921"/>
                </a:lnTo>
                <a:lnTo>
                  <a:pt x="3181" y="929"/>
                </a:lnTo>
                <a:lnTo>
                  <a:pt x="3205" y="929"/>
                </a:lnTo>
                <a:lnTo>
                  <a:pt x="3228" y="929"/>
                </a:lnTo>
                <a:lnTo>
                  <a:pt x="3216" y="939"/>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8" name="Rectangle 6">
            <a:extLst>
              <a:ext uri="{FF2B5EF4-FFF2-40B4-BE49-F238E27FC236}">
                <a16:creationId xmlns:a16="http://schemas.microsoft.com/office/drawing/2014/main" id="{85302B5F-C6F3-4EB9-8805-5D52270FAA47}"/>
              </a:ext>
            </a:extLst>
          </p:cNvPr>
          <p:cNvSpPr>
            <a:spLocks noChangeArrowheads="1"/>
          </p:cNvSpPr>
          <p:nvPr/>
        </p:nvSpPr>
        <p:spPr bwMode="auto">
          <a:xfrm>
            <a:off x="1855788" y="3067050"/>
            <a:ext cx="54340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400">
                <a:latin typeface="Times New Roman" panose="02020603050405020304" pitchFamily="18" charset="0"/>
                <a:ea typeface="宋体" panose="02010600030101010101" pitchFamily="2" charset="-122"/>
              </a:rPr>
              <a:t>Distribution of Individuals in Generation 0</a:t>
            </a:r>
          </a:p>
        </p:txBody>
      </p:sp>
      <p:sp>
        <p:nvSpPr>
          <p:cNvPr id="18439" name="Line 7">
            <a:extLst>
              <a:ext uri="{FF2B5EF4-FFF2-40B4-BE49-F238E27FC236}">
                <a16:creationId xmlns:a16="http://schemas.microsoft.com/office/drawing/2014/main" id="{5E3673A2-DC5D-4B16-8594-115BE110C779}"/>
              </a:ext>
            </a:extLst>
          </p:cNvPr>
          <p:cNvSpPr>
            <a:spLocks noChangeShapeType="1"/>
          </p:cNvSpPr>
          <p:nvPr/>
        </p:nvSpPr>
        <p:spPr bwMode="auto">
          <a:xfrm>
            <a:off x="2057400" y="3816350"/>
            <a:ext cx="0" cy="15875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Line 8">
            <a:extLst>
              <a:ext uri="{FF2B5EF4-FFF2-40B4-BE49-F238E27FC236}">
                <a16:creationId xmlns:a16="http://schemas.microsoft.com/office/drawing/2014/main" id="{7BC14B88-6664-45DB-AB7A-CF25F41CD054}"/>
              </a:ext>
            </a:extLst>
          </p:cNvPr>
          <p:cNvSpPr>
            <a:spLocks noChangeShapeType="1"/>
          </p:cNvSpPr>
          <p:nvPr/>
        </p:nvSpPr>
        <p:spPr bwMode="auto">
          <a:xfrm>
            <a:off x="2063750" y="5410200"/>
            <a:ext cx="51689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Freeform 9">
            <a:extLst>
              <a:ext uri="{FF2B5EF4-FFF2-40B4-BE49-F238E27FC236}">
                <a16:creationId xmlns:a16="http://schemas.microsoft.com/office/drawing/2014/main" id="{AE363F93-9535-4650-877B-9A8762B2AB80}"/>
              </a:ext>
            </a:extLst>
          </p:cNvPr>
          <p:cNvSpPr>
            <a:spLocks/>
          </p:cNvSpPr>
          <p:nvPr/>
        </p:nvSpPr>
        <p:spPr bwMode="auto">
          <a:xfrm>
            <a:off x="2057400" y="3843338"/>
            <a:ext cx="5126038" cy="1492250"/>
          </a:xfrm>
          <a:custGeom>
            <a:avLst/>
            <a:gdLst>
              <a:gd name="T0" fmla="*/ 2147483646 w 3229"/>
              <a:gd name="T1" fmla="*/ 2147483646 h 940"/>
              <a:gd name="T2" fmla="*/ 2147483646 w 3229"/>
              <a:gd name="T3" fmla="*/ 2147483646 h 940"/>
              <a:gd name="T4" fmla="*/ 2147483646 w 3229"/>
              <a:gd name="T5" fmla="*/ 2147483646 h 940"/>
              <a:gd name="T6" fmla="*/ 2147483646 w 3229"/>
              <a:gd name="T7" fmla="*/ 2147483646 h 940"/>
              <a:gd name="T8" fmla="*/ 2147483646 w 3229"/>
              <a:gd name="T9" fmla="*/ 2147483646 h 940"/>
              <a:gd name="T10" fmla="*/ 2147483646 w 3229"/>
              <a:gd name="T11" fmla="*/ 2147483646 h 940"/>
              <a:gd name="T12" fmla="*/ 2147483646 w 3229"/>
              <a:gd name="T13" fmla="*/ 2147483646 h 940"/>
              <a:gd name="T14" fmla="*/ 2147483646 w 3229"/>
              <a:gd name="T15" fmla="*/ 2147483646 h 940"/>
              <a:gd name="T16" fmla="*/ 2147483646 w 3229"/>
              <a:gd name="T17" fmla="*/ 2147483646 h 940"/>
              <a:gd name="T18" fmla="*/ 2147483646 w 3229"/>
              <a:gd name="T19" fmla="*/ 2147483646 h 940"/>
              <a:gd name="T20" fmla="*/ 2147483646 w 3229"/>
              <a:gd name="T21" fmla="*/ 2147483646 h 940"/>
              <a:gd name="T22" fmla="*/ 2147483646 w 3229"/>
              <a:gd name="T23" fmla="*/ 2147483646 h 940"/>
              <a:gd name="T24" fmla="*/ 2147483646 w 3229"/>
              <a:gd name="T25" fmla="*/ 2147483646 h 940"/>
              <a:gd name="T26" fmla="*/ 2147483646 w 3229"/>
              <a:gd name="T27" fmla="*/ 2147483646 h 940"/>
              <a:gd name="T28" fmla="*/ 2147483646 w 3229"/>
              <a:gd name="T29" fmla="*/ 2147483646 h 940"/>
              <a:gd name="T30" fmla="*/ 2147483646 w 3229"/>
              <a:gd name="T31" fmla="*/ 2147483646 h 940"/>
              <a:gd name="T32" fmla="*/ 2147483646 w 3229"/>
              <a:gd name="T33" fmla="*/ 2147483646 h 940"/>
              <a:gd name="T34" fmla="*/ 2147483646 w 3229"/>
              <a:gd name="T35" fmla="*/ 2147483646 h 940"/>
              <a:gd name="T36" fmla="*/ 2147483646 w 3229"/>
              <a:gd name="T37" fmla="*/ 2147483646 h 940"/>
              <a:gd name="T38" fmla="*/ 2147483646 w 3229"/>
              <a:gd name="T39" fmla="*/ 2147483646 h 940"/>
              <a:gd name="T40" fmla="*/ 2147483646 w 3229"/>
              <a:gd name="T41" fmla="*/ 0 h 940"/>
              <a:gd name="T42" fmla="*/ 2147483646 w 3229"/>
              <a:gd name="T43" fmla="*/ 2147483646 h 940"/>
              <a:gd name="T44" fmla="*/ 2147483646 w 3229"/>
              <a:gd name="T45" fmla="*/ 2147483646 h 940"/>
              <a:gd name="T46" fmla="*/ 2147483646 w 3229"/>
              <a:gd name="T47" fmla="*/ 2147483646 h 940"/>
              <a:gd name="T48" fmla="*/ 2147483646 w 3229"/>
              <a:gd name="T49" fmla="*/ 2147483646 h 940"/>
              <a:gd name="T50" fmla="*/ 2147483646 w 3229"/>
              <a:gd name="T51" fmla="*/ 2147483646 h 940"/>
              <a:gd name="T52" fmla="*/ 2147483646 w 3229"/>
              <a:gd name="T53" fmla="*/ 2147483646 h 940"/>
              <a:gd name="T54" fmla="*/ 2147483646 w 3229"/>
              <a:gd name="T55" fmla="*/ 2147483646 h 940"/>
              <a:gd name="T56" fmla="*/ 2147483646 w 3229"/>
              <a:gd name="T57" fmla="*/ 2147483646 h 940"/>
              <a:gd name="T58" fmla="*/ 2147483646 w 3229"/>
              <a:gd name="T59" fmla="*/ 2147483646 h 940"/>
              <a:gd name="T60" fmla="*/ 2147483646 w 3229"/>
              <a:gd name="T61" fmla="*/ 2147483646 h 940"/>
              <a:gd name="T62" fmla="*/ 2147483646 w 3229"/>
              <a:gd name="T63" fmla="*/ 2147483646 h 940"/>
              <a:gd name="T64" fmla="*/ 2147483646 w 3229"/>
              <a:gd name="T65" fmla="*/ 2147483646 h 940"/>
              <a:gd name="T66" fmla="*/ 2147483646 w 3229"/>
              <a:gd name="T67" fmla="*/ 2147483646 h 940"/>
              <a:gd name="T68" fmla="*/ 2147483646 w 3229"/>
              <a:gd name="T69" fmla="*/ 2147483646 h 940"/>
              <a:gd name="T70" fmla="*/ 2147483646 w 3229"/>
              <a:gd name="T71" fmla="*/ 2147483646 h 940"/>
              <a:gd name="T72" fmla="*/ 2147483646 w 3229"/>
              <a:gd name="T73" fmla="*/ 2147483646 h 940"/>
              <a:gd name="T74" fmla="*/ 2147483646 w 3229"/>
              <a:gd name="T75" fmla="*/ 2147483646 h 940"/>
              <a:gd name="T76" fmla="*/ 2147483646 w 3229"/>
              <a:gd name="T77" fmla="*/ 2147483646 h 940"/>
              <a:gd name="T78" fmla="*/ 2147483646 w 3229"/>
              <a:gd name="T79" fmla="*/ 2147483646 h 940"/>
              <a:gd name="T80" fmla="*/ 2147483646 w 3229"/>
              <a:gd name="T81" fmla="*/ 2147483646 h 940"/>
              <a:gd name="T82" fmla="*/ 2147483646 w 3229"/>
              <a:gd name="T83" fmla="*/ 2147483646 h 940"/>
              <a:gd name="T84" fmla="*/ 2147483646 w 3229"/>
              <a:gd name="T85" fmla="*/ 2147483646 h 940"/>
              <a:gd name="T86" fmla="*/ 2147483646 w 3229"/>
              <a:gd name="T87" fmla="*/ 2147483646 h 940"/>
              <a:gd name="T88" fmla="*/ 2147483646 w 3229"/>
              <a:gd name="T89" fmla="*/ 2147483646 h 940"/>
              <a:gd name="T90" fmla="*/ 2147483646 w 3229"/>
              <a:gd name="T91" fmla="*/ 2147483646 h 940"/>
              <a:gd name="T92" fmla="*/ 2147483646 w 3229"/>
              <a:gd name="T93" fmla="*/ 2147483646 h 940"/>
              <a:gd name="T94" fmla="*/ 2147483646 w 3229"/>
              <a:gd name="T95" fmla="*/ 2147483646 h 940"/>
              <a:gd name="T96" fmla="*/ 2147483646 w 3229"/>
              <a:gd name="T97" fmla="*/ 2147483646 h 940"/>
              <a:gd name="T98" fmla="*/ 2147483646 w 3229"/>
              <a:gd name="T99" fmla="*/ 2147483646 h 940"/>
              <a:gd name="T100" fmla="*/ 2147483646 w 3229"/>
              <a:gd name="T101" fmla="*/ 2147483646 h 940"/>
              <a:gd name="T102" fmla="*/ 2147483646 w 3229"/>
              <a:gd name="T103" fmla="*/ 2147483646 h 940"/>
              <a:gd name="T104" fmla="*/ 2147483646 w 3229"/>
              <a:gd name="T105" fmla="*/ 2147483646 h 940"/>
              <a:gd name="T106" fmla="*/ 2147483646 w 3229"/>
              <a:gd name="T107" fmla="*/ 2147483646 h 940"/>
              <a:gd name="T108" fmla="*/ 2147483646 w 3229"/>
              <a:gd name="T109" fmla="*/ 2147483646 h 940"/>
              <a:gd name="T110" fmla="*/ 2147483646 w 3229"/>
              <a:gd name="T111" fmla="*/ 2147483646 h 940"/>
              <a:gd name="T112" fmla="*/ 2147483646 w 3229"/>
              <a:gd name="T113" fmla="*/ 2147483646 h 940"/>
              <a:gd name="T114" fmla="*/ 2147483646 w 3229"/>
              <a:gd name="T115" fmla="*/ 2147483646 h 9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29" h="940">
                <a:moveTo>
                  <a:pt x="0" y="795"/>
                </a:moveTo>
                <a:lnTo>
                  <a:pt x="27" y="819"/>
                </a:lnTo>
                <a:lnTo>
                  <a:pt x="50" y="819"/>
                </a:lnTo>
                <a:lnTo>
                  <a:pt x="73" y="819"/>
                </a:lnTo>
                <a:lnTo>
                  <a:pt x="97" y="819"/>
                </a:lnTo>
                <a:lnTo>
                  <a:pt x="112" y="795"/>
                </a:lnTo>
                <a:lnTo>
                  <a:pt x="128" y="772"/>
                </a:lnTo>
                <a:lnTo>
                  <a:pt x="145" y="747"/>
                </a:lnTo>
                <a:lnTo>
                  <a:pt x="168" y="708"/>
                </a:lnTo>
                <a:lnTo>
                  <a:pt x="184" y="677"/>
                </a:lnTo>
                <a:lnTo>
                  <a:pt x="199" y="654"/>
                </a:lnTo>
                <a:lnTo>
                  <a:pt x="230" y="629"/>
                </a:lnTo>
                <a:lnTo>
                  <a:pt x="246" y="606"/>
                </a:lnTo>
                <a:lnTo>
                  <a:pt x="269" y="590"/>
                </a:lnTo>
                <a:lnTo>
                  <a:pt x="294" y="575"/>
                </a:lnTo>
                <a:lnTo>
                  <a:pt x="317" y="559"/>
                </a:lnTo>
                <a:lnTo>
                  <a:pt x="341" y="559"/>
                </a:lnTo>
                <a:lnTo>
                  <a:pt x="364" y="559"/>
                </a:lnTo>
                <a:lnTo>
                  <a:pt x="387" y="559"/>
                </a:lnTo>
                <a:lnTo>
                  <a:pt x="404" y="583"/>
                </a:lnTo>
                <a:lnTo>
                  <a:pt x="420" y="606"/>
                </a:lnTo>
                <a:lnTo>
                  <a:pt x="435" y="629"/>
                </a:lnTo>
                <a:lnTo>
                  <a:pt x="451" y="662"/>
                </a:lnTo>
                <a:lnTo>
                  <a:pt x="466" y="685"/>
                </a:lnTo>
                <a:lnTo>
                  <a:pt x="482" y="708"/>
                </a:lnTo>
                <a:lnTo>
                  <a:pt x="499" y="732"/>
                </a:lnTo>
                <a:lnTo>
                  <a:pt x="522" y="755"/>
                </a:lnTo>
                <a:lnTo>
                  <a:pt x="545" y="772"/>
                </a:lnTo>
                <a:lnTo>
                  <a:pt x="569" y="780"/>
                </a:lnTo>
                <a:lnTo>
                  <a:pt x="592" y="780"/>
                </a:lnTo>
                <a:lnTo>
                  <a:pt x="617" y="780"/>
                </a:lnTo>
                <a:lnTo>
                  <a:pt x="640" y="764"/>
                </a:lnTo>
                <a:lnTo>
                  <a:pt x="663" y="741"/>
                </a:lnTo>
                <a:lnTo>
                  <a:pt x="687" y="724"/>
                </a:lnTo>
                <a:lnTo>
                  <a:pt x="695" y="701"/>
                </a:lnTo>
                <a:lnTo>
                  <a:pt x="702" y="677"/>
                </a:lnTo>
                <a:lnTo>
                  <a:pt x="727" y="668"/>
                </a:lnTo>
                <a:lnTo>
                  <a:pt x="741" y="637"/>
                </a:lnTo>
                <a:lnTo>
                  <a:pt x="758" y="614"/>
                </a:lnTo>
                <a:lnTo>
                  <a:pt x="781" y="567"/>
                </a:lnTo>
                <a:lnTo>
                  <a:pt x="789" y="544"/>
                </a:lnTo>
                <a:lnTo>
                  <a:pt x="805" y="511"/>
                </a:lnTo>
                <a:lnTo>
                  <a:pt x="820" y="465"/>
                </a:lnTo>
                <a:lnTo>
                  <a:pt x="836" y="432"/>
                </a:lnTo>
                <a:lnTo>
                  <a:pt x="845" y="409"/>
                </a:lnTo>
                <a:lnTo>
                  <a:pt x="853" y="386"/>
                </a:lnTo>
                <a:lnTo>
                  <a:pt x="868" y="354"/>
                </a:lnTo>
                <a:lnTo>
                  <a:pt x="868" y="331"/>
                </a:lnTo>
                <a:lnTo>
                  <a:pt x="884" y="300"/>
                </a:lnTo>
                <a:lnTo>
                  <a:pt x="892" y="275"/>
                </a:lnTo>
                <a:lnTo>
                  <a:pt x="907" y="244"/>
                </a:lnTo>
                <a:lnTo>
                  <a:pt x="915" y="221"/>
                </a:lnTo>
                <a:lnTo>
                  <a:pt x="932" y="190"/>
                </a:lnTo>
                <a:lnTo>
                  <a:pt x="946" y="165"/>
                </a:lnTo>
                <a:lnTo>
                  <a:pt x="954" y="142"/>
                </a:lnTo>
                <a:lnTo>
                  <a:pt x="977" y="103"/>
                </a:lnTo>
                <a:lnTo>
                  <a:pt x="1002" y="72"/>
                </a:lnTo>
                <a:lnTo>
                  <a:pt x="1025" y="47"/>
                </a:lnTo>
                <a:lnTo>
                  <a:pt x="1050" y="32"/>
                </a:lnTo>
                <a:lnTo>
                  <a:pt x="1073" y="8"/>
                </a:lnTo>
                <a:lnTo>
                  <a:pt x="1104" y="0"/>
                </a:lnTo>
                <a:lnTo>
                  <a:pt x="1128" y="0"/>
                </a:lnTo>
                <a:lnTo>
                  <a:pt x="1151" y="0"/>
                </a:lnTo>
                <a:lnTo>
                  <a:pt x="1182" y="0"/>
                </a:lnTo>
                <a:lnTo>
                  <a:pt x="1207" y="16"/>
                </a:lnTo>
                <a:lnTo>
                  <a:pt x="1230" y="24"/>
                </a:lnTo>
                <a:lnTo>
                  <a:pt x="1261" y="47"/>
                </a:lnTo>
                <a:lnTo>
                  <a:pt x="1277" y="72"/>
                </a:lnTo>
                <a:lnTo>
                  <a:pt x="1300" y="103"/>
                </a:lnTo>
                <a:lnTo>
                  <a:pt x="1317" y="126"/>
                </a:lnTo>
                <a:lnTo>
                  <a:pt x="1325" y="150"/>
                </a:lnTo>
                <a:lnTo>
                  <a:pt x="1332" y="173"/>
                </a:lnTo>
                <a:lnTo>
                  <a:pt x="1340" y="196"/>
                </a:lnTo>
                <a:lnTo>
                  <a:pt x="1356" y="229"/>
                </a:lnTo>
                <a:lnTo>
                  <a:pt x="1364" y="252"/>
                </a:lnTo>
                <a:lnTo>
                  <a:pt x="1379" y="275"/>
                </a:lnTo>
                <a:lnTo>
                  <a:pt x="1395" y="300"/>
                </a:lnTo>
                <a:lnTo>
                  <a:pt x="1404" y="323"/>
                </a:lnTo>
                <a:lnTo>
                  <a:pt x="1427" y="323"/>
                </a:lnTo>
                <a:lnTo>
                  <a:pt x="1458" y="323"/>
                </a:lnTo>
                <a:lnTo>
                  <a:pt x="1482" y="314"/>
                </a:lnTo>
                <a:lnTo>
                  <a:pt x="1505" y="291"/>
                </a:lnTo>
                <a:lnTo>
                  <a:pt x="1528" y="268"/>
                </a:lnTo>
                <a:lnTo>
                  <a:pt x="1553" y="244"/>
                </a:lnTo>
                <a:lnTo>
                  <a:pt x="1576" y="236"/>
                </a:lnTo>
                <a:lnTo>
                  <a:pt x="1600" y="229"/>
                </a:lnTo>
                <a:lnTo>
                  <a:pt x="1623" y="229"/>
                </a:lnTo>
                <a:lnTo>
                  <a:pt x="1646" y="252"/>
                </a:lnTo>
                <a:lnTo>
                  <a:pt x="1671" y="283"/>
                </a:lnTo>
                <a:lnTo>
                  <a:pt x="1686" y="308"/>
                </a:lnTo>
                <a:lnTo>
                  <a:pt x="1702" y="331"/>
                </a:lnTo>
                <a:lnTo>
                  <a:pt x="1710" y="354"/>
                </a:lnTo>
                <a:lnTo>
                  <a:pt x="1718" y="386"/>
                </a:lnTo>
                <a:lnTo>
                  <a:pt x="1725" y="409"/>
                </a:lnTo>
                <a:lnTo>
                  <a:pt x="1733" y="432"/>
                </a:lnTo>
                <a:lnTo>
                  <a:pt x="1741" y="457"/>
                </a:lnTo>
                <a:lnTo>
                  <a:pt x="1758" y="488"/>
                </a:lnTo>
                <a:lnTo>
                  <a:pt x="1764" y="511"/>
                </a:lnTo>
                <a:lnTo>
                  <a:pt x="1781" y="544"/>
                </a:lnTo>
                <a:lnTo>
                  <a:pt x="1789" y="567"/>
                </a:lnTo>
                <a:lnTo>
                  <a:pt x="1804" y="590"/>
                </a:lnTo>
                <a:lnTo>
                  <a:pt x="1820" y="623"/>
                </a:lnTo>
                <a:lnTo>
                  <a:pt x="1836" y="654"/>
                </a:lnTo>
                <a:lnTo>
                  <a:pt x="1859" y="685"/>
                </a:lnTo>
                <a:lnTo>
                  <a:pt x="1882" y="708"/>
                </a:lnTo>
                <a:lnTo>
                  <a:pt x="1899" y="732"/>
                </a:lnTo>
                <a:lnTo>
                  <a:pt x="1922" y="747"/>
                </a:lnTo>
                <a:lnTo>
                  <a:pt x="1946" y="747"/>
                </a:lnTo>
                <a:lnTo>
                  <a:pt x="1969" y="741"/>
                </a:lnTo>
                <a:lnTo>
                  <a:pt x="1994" y="724"/>
                </a:lnTo>
                <a:lnTo>
                  <a:pt x="2017" y="693"/>
                </a:lnTo>
                <a:lnTo>
                  <a:pt x="2033" y="668"/>
                </a:lnTo>
                <a:lnTo>
                  <a:pt x="2056" y="645"/>
                </a:lnTo>
                <a:lnTo>
                  <a:pt x="2079" y="614"/>
                </a:lnTo>
                <a:lnTo>
                  <a:pt x="2079" y="590"/>
                </a:lnTo>
                <a:lnTo>
                  <a:pt x="2104" y="583"/>
                </a:lnTo>
                <a:lnTo>
                  <a:pt x="2112" y="559"/>
                </a:lnTo>
                <a:lnTo>
                  <a:pt x="2127" y="527"/>
                </a:lnTo>
                <a:lnTo>
                  <a:pt x="2135" y="496"/>
                </a:lnTo>
                <a:lnTo>
                  <a:pt x="2143" y="465"/>
                </a:lnTo>
                <a:lnTo>
                  <a:pt x="2151" y="441"/>
                </a:lnTo>
                <a:lnTo>
                  <a:pt x="2166" y="418"/>
                </a:lnTo>
                <a:lnTo>
                  <a:pt x="2174" y="370"/>
                </a:lnTo>
                <a:lnTo>
                  <a:pt x="2191" y="339"/>
                </a:lnTo>
                <a:lnTo>
                  <a:pt x="2197" y="314"/>
                </a:lnTo>
                <a:lnTo>
                  <a:pt x="2214" y="283"/>
                </a:lnTo>
                <a:lnTo>
                  <a:pt x="2230" y="260"/>
                </a:lnTo>
                <a:lnTo>
                  <a:pt x="2245" y="236"/>
                </a:lnTo>
                <a:lnTo>
                  <a:pt x="2269" y="221"/>
                </a:lnTo>
                <a:lnTo>
                  <a:pt x="2292" y="221"/>
                </a:lnTo>
                <a:lnTo>
                  <a:pt x="2323" y="229"/>
                </a:lnTo>
                <a:lnTo>
                  <a:pt x="2354" y="244"/>
                </a:lnTo>
                <a:lnTo>
                  <a:pt x="2379" y="260"/>
                </a:lnTo>
                <a:lnTo>
                  <a:pt x="2410" y="283"/>
                </a:lnTo>
                <a:lnTo>
                  <a:pt x="2427" y="308"/>
                </a:lnTo>
                <a:lnTo>
                  <a:pt x="2450" y="323"/>
                </a:lnTo>
                <a:lnTo>
                  <a:pt x="2473" y="347"/>
                </a:lnTo>
                <a:lnTo>
                  <a:pt x="2489" y="370"/>
                </a:lnTo>
                <a:lnTo>
                  <a:pt x="2520" y="393"/>
                </a:lnTo>
                <a:lnTo>
                  <a:pt x="2545" y="432"/>
                </a:lnTo>
                <a:lnTo>
                  <a:pt x="2568" y="480"/>
                </a:lnTo>
                <a:lnTo>
                  <a:pt x="2584" y="505"/>
                </a:lnTo>
                <a:lnTo>
                  <a:pt x="2599" y="536"/>
                </a:lnTo>
                <a:lnTo>
                  <a:pt x="2607" y="559"/>
                </a:lnTo>
                <a:lnTo>
                  <a:pt x="2615" y="583"/>
                </a:lnTo>
                <a:lnTo>
                  <a:pt x="2630" y="614"/>
                </a:lnTo>
                <a:lnTo>
                  <a:pt x="2646" y="645"/>
                </a:lnTo>
                <a:lnTo>
                  <a:pt x="2663" y="677"/>
                </a:lnTo>
                <a:lnTo>
                  <a:pt x="2677" y="701"/>
                </a:lnTo>
                <a:lnTo>
                  <a:pt x="2702" y="724"/>
                </a:lnTo>
                <a:lnTo>
                  <a:pt x="2709" y="747"/>
                </a:lnTo>
                <a:lnTo>
                  <a:pt x="2733" y="755"/>
                </a:lnTo>
                <a:lnTo>
                  <a:pt x="2756" y="755"/>
                </a:lnTo>
                <a:lnTo>
                  <a:pt x="2764" y="732"/>
                </a:lnTo>
                <a:lnTo>
                  <a:pt x="2781" y="708"/>
                </a:lnTo>
                <a:lnTo>
                  <a:pt x="2795" y="685"/>
                </a:lnTo>
                <a:lnTo>
                  <a:pt x="2812" y="662"/>
                </a:lnTo>
                <a:lnTo>
                  <a:pt x="2835" y="637"/>
                </a:lnTo>
                <a:lnTo>
                  <a:pt x="2859" y="637"/>
                </a:lnTo>
                <a:lnTo>
                  <a:pt x="2882" y="637"/>
                </a:lnTo>
                <a:lnTo>
                  <a:pt x="2914" y="645"/>
                </a:lnTo>
                <a:lnTo>
                  <a:pt x="2945" y="662"/>
                </a:lnTo>
                <a:lnTo>
                  <a:pt x="2969" y="693"/>
                </a:lnTo>
                <a:lnTo>
                  <a:pt x="3000" y="724"/>
                </a:lnTo>
                <a:lnTo>
                  <a:pt x="3009" y="747"/>
                </a:lnTo>
                <a:lnTo>
                  <a:pt x="3023" y="772"/>
                </a:lnTo>
                <a:lnTo>
                  <a:pt x="3048" y="786"/>
                </a:lnTo>
                <a:lnTo>
                  <a:pt x="3071" y="819"/>
                </a:lnTo>
                <a:lnTo>
                  <a:pt x="3102" y="850"/>
                </a:lnTo>
                <a:lnTo>
                  <a:pt x="3118" y="882"/>
                </a:lnTo>
                <a:lnTo>
                  <a:pt x="3141" y="898"/>
                </a:lnTo>
                <a:lnTo>
                  <a:pt x="3158" y="921"/>
                </a:lnTo>
                <a:lnTo>
                  <a:pt x="3181" y="929"/>
                </a:lnTo>
                <a:lnTo>
                  <a:pt x="3205" y="929"/>
                </a:lnTo>
                <a:lnTo>
                  <a:pt x="3228" y="929"/>
                </a:lnTo>
                <a:lnTo>
                  <a:pt x="3216" y="939"/>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42" name="Rectangle 10">
            <a:extLst>
              <a:ext uri="{FF2B5EF4-FFF2-40B4-BE49-F238E27FC236}">
                <a16:creationId xmlns:a16="http://schemas.microsoft.com/office/drawing/2014/main" id="{33AD76CF-F38C-40CD-9E51-7B5C00B4AA3B}"/>
              </a:ext>
            </a:extLst>
          </p:cNvPr>
          <p:cNvSpPr>
            <a:spLocks noChangeArrowheads="1"/>
          </p:cNvSpPr>
          <p:nvPr/>
        </p:nvSpPr>
        <p:spPr bwMode="auto">
          <a:xfrm>
            <a:off x="1830388" y="5505450"/>
            <a:ext cx="54848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2400" dirty="0">
                <a:latin typeface="Times New Roman" panose="02020603050405020304" pitchFamily="18" charset="0"/>
                <a:ea typeface="宋体" panose="02010600030101010101" pitchFamily="2" charset="-122"/>
              </a:rPr>
              <a:t>Distribution of Individuals in Generation N</a:t>
            </a:r>
          </a:p>
        </p:txBody>
      </p:sp>
      <p:sp>
        <p:nvSpPr>
          <p:cNvPr id="18443" name="Rectangle 11">
            <a:extLst>
              <a:ext uri="{FF2B5EF4-FFF2-40B4-BE49-F238E27FC236}">
                <a16:creationId xmlns:a16="http://schemas.microsoft.com/office/drawing/2014/main" id="{48652DE0-2A0A-43E6-893F-8C06EDB4C5C1}"/>
              </a:ext>
            </a:extLst>
          </p:cNvPr>
          <p:cNvSpPr>
            <a:spLocks noChangeArrowheads="1"/>
          </p:cNvSpPr>
          <p:nvPr/>
        </p:nvSpPr>
        <p:spPr bwMode="auto">
          <a:xfrm>
            <a:off x="365125" y="944563"/>
            <a:ext cx="311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44" name="Oval 12">
            <a:extLst>
              <a:ext uri="{FF2B5EF4-FFF2-40B4-BE49-F238E27FC236}">
                <a16:creationId xmlns:a16="http://schemas.microsoft.com/office/drawing/2014/main" id="{34DD2193-1610-428F-83AD-0963C2DA049D}"/>
              </a:ext>
            </a:extLst>
          </p:cNvPr>
          <p:cNvSpPr>
            <a:spLocks noChangeArrowheads="1"/>
          </p:cNvSpPr>
          <p:nvPr/>
        </p:nvSpPr>
        <p:spPr bwMode="auto">
          <a:xfrm>
            <a:off x="3322638" y="2116138"/>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45" name="Oval 13">
            <a:extLst>
              <a:ext uri="{FF2B5EF4-FFF2-40B4-BE49-F238E27FC236}">
                <a16:creationId xmlns:a16="http://schemas.microsoft.com/office/drawing/2014/main" id="{10D085B2-A7B0-48C1-BBDA-B44E2254C955}"/>
              </a:ext>
            </a:extLst>
          </p:cNvPr>
          <p:cNvSpPr>
            <a:spLocks noChangeArrowheads="1"/>
          </p:cNvSpPr>
          <p:nvPr/>
        </p:nvSpPr>
        <p:spPr bwMode="auto">
          <a:xfrm>
            <a:off x="2444750" y="229235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46" name="Oval 14">
            <a:extLst>
              <a:ext uri="{FF2B5EF4-FFF2-40B4-BE49-F238E27FC236}">
                <a16:creationId xmlns:a16="http://schemas.microsoft.com/office/drawing/2014/main" id="{9D815138-B4B4-4E97-9AE3-746988105757}"/>
              </a:ext>
            </a:extLst>
          </p:cNvPr>
          <p:cNvSpPr>
            <a:spLocks noChangeArrowheads="1"/>
          </p:cNvSpPr>
          <p:nvPr/>
        </p:nvSpPr>
        <p:spPr bwMode="auto">
          <a:xfrm>
            <a:off x="2749550" y="244475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47" name="Oval 15">
            <a:extLst>
              <a:ext uri="{FF2B5EF4-FFF2-40B4-BE49-F238E27FC236}">
                <a16:creationId xmlns:a16="http://schemas.microsoft.com/office/drawing/2014/main" id="{A123585C-7626-4C90-AAD2-B07FE882B28D}"/>
              </a:ext>
            </a:extLst>
          </p:cNvPr>
          <p:cNvSpPr>
            <a:spLocks noChangeArrowheads="1"/>
          </p:cNvSpPr>
          <p:nvPr/>
        </p:nvSpPr>
        <p:spPr bwMode="auto">
          <a:xfrm>
            <a:off x="2825750" y="252095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48" name="Oval 16">
            <a:extLst>
              <a:ext uri="{FF2B5EF4-FFF2-40B4-BE49-F238E27FC236}">
                <a16:creationId xmlns:a16="http://schemas.microsoft.com/office/drawing/2014/main" id="{F38D118A-652F-4B78-A185-299885F3D7CA}"/>
              </a:ext>
            </a:extLst>
          </p:cNvPr>
          <p:cNvSpPr>
            <a:spLocks noChangeArrowheads="1"/>
          </p:cNvSpPr>
          <p:nvPr/>
        </p:nvSpPr>
        <p:spPr bwMode="auto">
          <a:xfrm>
            <a:off x="2901950" y="259715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49" name="Oval 17">
            <a:extLst>
              <a:ext uri="{FF2B5EF4-FFF2-40B4-BE49-F238E27FC236}">
                <a16:creationId xmlns:a16="http://schemas.microsoft.com/office/drawing/2014/main" id="{111A41FD-39DE-407D-B72F-1BC1058C2641}"/>
              </a:ext>
            </a:extLst>
          </p:cNvPr>
          <p:cNvSpPr>
            <a:spLocks noChangeArrowheads="1"/>
          </p:cNvSpPr>
          <p:nvPr/>
        </p:nvSpPr>
        <p:spPr bwMode="auto">
          <a:xfrm>
            <a:off x="4305300" y="186055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0" name="Oval 18">
            <a:extLst>
              <a:ext uri="{FF2B5EF4-FFF2-40B4-BE49-F238E27FC236}">
                <a16:creationId xmlns:a16="http://schemas.microsoft.com/office/drawing/2014/main" id="{ADDBAEB8-BFBC-4900-8CEE-0F3C31C7014A}"/>
              </a:ext>
            </a:extLst>
          </p:cNvPr>
          <p:cNvSpPr>
            <a:spLocks noChangeArrowheads="1"/>
          </p:cNvSpPr>
          <p:nvPr/>
        </p:nvSpPr>
        <p:spPr bwMode="auto">
          <a:xfrm>
            <a:off x="4121150" y="168275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1" name="Oval 19">
            <a:extLst>
              <a:ext uri="{FF2B5EF4-FFF2-40B4-BE49-F238E27FC236}">
                <a16:creationId xmlns:a16="http://schemas.microsoft.com/office/drawing/2014/main" id="{529F3282-1891-45E3-93D7-E1FBA7D52DF1}"/>
              </a:ext>
            </a:extLst>
          </p:cNvPr>
          <p:cNvSpPr>
            <a:spLocks noChangeArrowheads="1"/>
          </p:cNvSpPr>
          <p:nvPr/>
        </p:nvSpPr>
        <p:spPr bwMode="auto">
          <a:xfrm>
            <a:off x="4770438" y="2103438"/>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2" name="Oval 20">
            <a:extLst>
              <a:ext uri="{FF2B5EF4-FFF2-40B4-BE49-F238E27FC236}">
                <a16:creationId xmlns:a16="http://schemas.microsoft.com/office/drawing/2014/main" id="{746F9BE3-F3B1-4EA6-AC2F-CCEC67AD1FDD}"/>
              </a:ext>
            </a:extLst>
          </p:cNvPr>
          <p:cNvSpPr>
            <a:spLocks noChangeArrowheads="1"/>
          </p:cNvSpPr>
          <p:nvPr/>
        </p:nvSpPr>
        <p:spPr bwMode="auto">
          <a:xfrm>
            <a:off x="5308600" y="2341563"/>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3" name="Oval 21">
            <a:extLst>
              <a:ext uri="{FF2B5EF4-FFF2-40B4-BE49-F238E27FC236}">
                <a16:creationId xmlns:a16="http://schemas.microsoft.com/office/drawing/2014/main" id="{8108E5B9-6A7F-4ADB-8D8C-36973AF50672}"/>
              </a:ext>
            </a:extLst>
          </p:cNvPr>
          <p:cNvSpPr>
            <a:spLocks noChangeArrowheads="1"/>
          </p:cNvSpPr>
          <p:nvPr/>
        </p:nvSpPr>
        <p:spPr bwMode="auto">
          <a:xfrm>
            <a:off x="6100763" y="2144713"/>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4" name="Oval 22">
            <a:extLst>
              <a:ext uri="{FF2B5EF4-FFF2-40B4-BE49-F238E27FC236}">
                <a16:creationId xmlns:a16="http://schemas.microsoft.com/office/drawing/2014/main" id="{51029EA0-B40C-4E0A-9098-7E4E3104810D}"/>
              </a:ext>
            </a:extLst>
          </p:cNvPr>
          <p:cNvSpPr>
            <a:spLocks noChangeArrowheads="1"/>
          </p:cNvSpPr>
          <p:nvPr/>
        </p:nvSpPr>
        <p:spPr bwMode="auto">
          <a:xfrm>
            <a:off x="6838950" y="260985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5" name="Oval 23">
            <a:extLst>
              <a:ext uri="{FF2B5EF4-FFF2-40B4-BE49-F238E27FC236}">
                <a16:creationId xmlns:a16="http://schemas.microsoft.com/office/drawing/2014/main" id="{6C0A17FF-0A49-4737-A6CE-614D72BB209B}"/>
              </a:ext>
            </a:extLst>
          </p:cNvPr>
          <p:cNvSpPr>
            <a:spLocks noChangeArrowheads="1"/>
          </p:cNvSpPr>
          <p:nvPr/>
        </p:nvSpPr>
        <p:spPr bwMode="auto">
          <a:xfrm>
            <a:off x="6505575" y="241300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6" name="Oval 24">
            <a:extLst>
              <a:ext uri="{FF2B5EF4-FFF2-40B4-BE49-F238E27FC236}">
                <a16:creationId xmlns:a16="http://schemas.microsoft.com/office/drawing/2014/main" id="{E335D2F8-67A6-42A0-8F5F-3A7D2E5986A2}"/>
              </a:ext>
            </a:extLst>
          </p:cNvPr>
          <p:cNvSpPr>
            <a:spLocks noChangeArrowheads="1"/>
          </p:cNvSpPr>
          <p:nvPr/>
        </p:nvSpPr>
        <p:spPr bwMode="auto">
          <a:xfrm>
            <a:off x="6675438" y="4852988"/>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7" name="Oval 25">
            <a:extLst>
              <a:ext uri="{FF2B5EF4-FFF2-40B4-BE49-F238E27FC236}">
                <a16:creationId xmlns:a16="http://schemas.microsoft.com/office/drawing/2014/main" id="{514DB5F5-E0CB-413D-8549-3C9BCBE19109}"/>
              </a:ext>
            </a:extLst>
          </p:cNvPr>
          <p:cNvSpPr>
            <a:spLocks noChangeArrowheads="1"/>
          </p:cNvSpPr>
          <p:nvPr/>
        </p:nvSpPr>
        <p:spPr bwMode="auto">
          <a:xfrm>
            <a:off x="5916613" y="434340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8" name="Oval 26">
            <a:extLst>
              <a:ext uri="{FF2B5EF4-FFF2-40B4-BE49-F238E27FC236}">
                <a16:creationId xmlns:a16="http://schemas.microsoft.com/office/drawing/2014/main" id="{829EDC74-65DA-46BC-9E8A-F87A3C4B4521}"/>
              </a:ext>
            </a:extLst>
          </p:cNvPr>
          <p:cNvSpPr>
            <a:spLocks noChangeArrowheads="1"/>
          </p:cNvSpPr>
          <p:nvPr/>
        </p:nvSpPr>
        <p:spPr bwMode="auto">
          <a:xfrm>
            <a:off x="5716588" y="4170363"/>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59" name="Oval 27">
            <a:extLst>
              <a:ext uri="{FF2B5EF4-FFF2-40B4-BE49-F238E27FC236}">
                <a16:creationId xmlns:a16="http://schemas.microsoft.com/office/drawing/2014/main" id="{DB456653-9A28-4036-A492-A59C0370E783}"/>
              </a:ext>
            </a:extLst>
          </p:cNvPr>
          <p:cNvSpPr>
            <a:spLocks noChangeArrowheads="1"/>
          </p:cNvSpPr>
          <p:nvPr/>
        </p:nvSpPr>
        <p:spPr bwMode="auto">
          <a:xfrm>
            <a:off x="5568950" y="424815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60" name="Oval 28">
            <a:extLst>
              <a:ext uri="{FF2B5EF4-FFF2-40B4-BE49-F238E27FC236}">
                <a16:creationId xmlns:a16="http://schemas.microsoft.com/office/drawing/2014/main" id="{7D72EB4B-17A1-4E96-8876-10EA17F83DDF}"/>
              </a:ext>
            </a:extLst>
          </p:cNvPr>
          <p:cNvSpPr>
            <a:spLocks noChangeArrowheads="1"/>
          </p:cNvSpPr>
          <p:nvPr/>
        </p:nvSpPr>
        <p:spPr bwMode="auto">
          <a:xfrm>
            <a:off x="5472113" y="440055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61" name="Oval 29">
            <a:extLst>
              <a:ext uri="{FF2B5EF4-FFF2-40B4-BE49-F238E27FC236}">
                <a16:creationId xmlns:a16="http://schemas.microsoft.com/office/drawing/2014/main" id="{B57F9342-4DFE-4933-9F14-5686F893D0AD}"/>
              </a:ext>
            </a:extLst>
          </p:cNvPr>
          <p:cNvSpPr>
            <a:spLocks noChangeArrowheads="1"/>
          </p:cNvSpPr>
          <p:nvPr/>
        </p:nvSpPr>
        <p:spPr bwMode="auto">
          <a:xfrm>
            <a:off x="4835525" y="4727575"/>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62" name="Oval 30">
            <a:extLst>
              <a:ext uri="{FF2B5EF4-FFF2-40B4-BE49-F238E27FC236}">
                <a16:creationId xmlns:a16="http://schemas.microsoft.com/office/drawing/2014/main" id="{3F528E08-A291-41D5-A0EC-BD49BF583FC9}"/>
              </a:ext>
            </a:extLst>
          </p:cNvPr>
          <p:cNvSpPr>
            <a:spLocks noChangeArrowheads="1"/>
          </p:cNvSpPr>
          <p:nvPr/>
        </p:nvSpPr>
        <p:spPr bwMode="auto">
          <a:xfrm>
            <a:off x="4141788" y="4119563"/>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63" name="Oval 31">
            <a:extLst>
              <a:ext uri="{FF2B5EF4-FFF2-40B4-BE49-F238E27FC236}">
                <a16:creationId xmlns:a16="http://schemas.microsoft.com/office/drawing/2014/main" id="{DA64CED3-6DC0-4127-9E3A-AD6E6A189592}"/>
              </a:ext>
            </a:extLst>
          </p:cNvPr>
          <p:cNvSpPr>
            <a:spLocks noChangeArrowheads="1"/>
          </p:cNvSpPr>
          <p:nvPr/>
        </p:nvSpPr>
        <p:spPr bwMode="auto">
          <a:xfrm>
            <a:off x="3908425" y="3819525"/>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64" name="Oval 32">
            <a:extLst>
              <a:ext uri="{FF2B5EF4-FFF2-40B4-BE49-F238E27FC236}">
                <a16:creationId xmlns:a16="http://schemas.microsoft.com/office/drawing/2014/main" id="{54ECBE25-06BE-41EF-A875-5DE3690C9F64}"/>
              </a:ext>
            </a:extLst>
          </p:cNvPr>
          <p:cNvSpPr>
            <a:spLocks noChangeArrowheads="1"/>
          </p:cNvSpPr>
          <p:nvPr/>
        </p:nvSpPr>
        <p:spPr bwMode="auto">
          <a:xfrm>
            <a:off x="4008438" y="389890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65" name="Oval 33">
            <a:extLst>
              <a:ext uri="{FF2B5EF4-FFF2-40B4-BE49-F238E27FC236}">
                <a16:creationId xmlns:a16="http://schemas.microsoft.com/office/drawing/2014/main" id="{2BC274C8-9559-40CD-A9E9-1A393C3D890C}"/>
              </a:ext>
            </a:extLst>
          </p:cNvPr>
          <p:cNvSpPr>
            <a:spLocks noChangeArrowheads="1"/>
          </p:cNvSpPr>
          <p:nvPr/>
        </p:nvSpPr>
        <p:spPr bwMode="auto">
          <a:xfrm>
            <a:off x="3611563" y="3890963"/>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66" name="Oval 34">
            <a:extLst>
              <a:ext uri="{FF2B5EF4-FFF2-40B4-BE49-F238E27FC236}">
                <a16:creationId xmlns:a16="http://schemas.microsoft.com/office/drawing/2014/main" id="{3ABF03DA-5896-4591-A75B-AD440BEB5B42}"/>
              </a:ext>
            </a:extLst>
          </p:cNvPr>
          <p:cNvSpPr>
            <a:spLocks noChangeArrowheads="1"/>
          </p:cNvSpPr>
          <p:nvPr/>
        </p:nvSpPr>
        <p:spPr bwMode="auto">
          <a:xfrm>
            <a:off x="3487738" y="4102100"/>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18467" name="Oval 35">
            <a:extLst>
              <a:ext uri="{FF2B5EF4-FFF2-40B4-BE49-F238E27FC236}">
                <a16:creationId xmlns:a16="http://schemas.microsoft.com/office/drawing/2014/main" id="{D249970E-C86B-46D6-B66C-6857212B1FFC}"/>
              </a:ext>
            </a:extLst>
          </p:cNvPr>
          <p:cNvSpPr>
            <a:spLocks noChangeArrowheads="1"/>
          </p:cNvSpPr>
          <p:nvPr/>
        </p:nvSpPr>
        <p:spPr bwMode="auto">
          <a:xfrm>
            <a:off x="2392363" y="4783138"/>
            <a:ext cx="635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8CE9035-500B-4C00-BA73-8EF4D63171E1}"/>
              </a:ext>
            </a:extLst>
          </p:cNvPr>
          <p:cNvSpPr>
            <a:spLocks noGrp="1" noChangeArrowheads="1"/>
          </p:cNvSpPr>
          <p:nvPr>
            <p:ph type="title"/>
          </p:nvPr>
        </p:nvSpPr>
        <p:spPr>
          <a:xfrm>
            <a:off x="381000" y="304800"/>
            <a:ext cx="8382000" cy="990600"/>
          </a:xfrm>
          <a:noFill/>
        </p:spPr>
        <p:txBody>
          <a:bodyPr/>
          <a:lstStyle/>
          <a:p>
            <a:r>
              <a:rPr lang="en-US" altLang="zh-CN">
                <a:ea typeface="宋体" panose="02010600030101010101" pitchFamily="2" charset="-122"/>
              </a:rPr>
              <a:t>A Simple Example</a:t>
            </a:r>
          </a:p>
        </p:txBody>
      </p:sp>
      <p:pic>
        <p:nvPicPr>
          <p:cNvPr id="19459" name="Picture 3">
            <a:extLst>
              <a:ext uri="{FF2B5EF4-FFF2-40B4-BE49-F238E27FC236}">
                <a16:creationId xmlns:a16="http://schemas.microsoft.com/office/drawing/2014/main" id="{15566DAF-65CB-457A-A68F-D2056E3DB8DB}"/>
              </a:ext>
            </a:extLst>
          </p:cNvPr>
          <p:cNvPicPr>
            <a:picLocks noGrp="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255713" y="1828800"/>
            <a:ext cx="6630987" cy="2209800"/>
          </a:xfrm>
          <a:noFill/>
        </p:spPr>
      </p:pic>
      <p:sp>
        <p:nvSpPr>
          <p:cNvPr id="19460" name="Rectangle 4">
            <a:extLst>
              <a:ext uri="{FF2B5EF4-FFF2-40B4-BE49-F238E27FC236}">
                <a16:creationId xmlns:a16="http://schemas.microsoft.com/office/drawing/2014/main" id="{6EB8C2C2-D293-471E-810F-519A14D9BE0F}"/>
              </a:ext>
            </a:extLst>
          </p:cNvPr>
          <p:cNvSpPr>
            <a:spLocks noGrp="1" noChangeArrowheads="1"/>
          </p:cNvSpPr>
          <p:nvPr>
            <p:ph type="body" sz="half" idx="2"/>
          </p:nvPr>
        </p:nvSpPr>
        <p:spPr>
          <a:xfrm>
            <a:off x="228600" y="4648200"/>
            <a:ext cx="8686800" cy="1219200"/>
          </a:xfrm>
          <a:noFill/>
        </p:spPr>
        <p:txBody>
          <a:bodyPr/>
          <a:lstStyle/>
          <a:p>
            <a:pPr algn="ctr">
              <a:buFont typeface="Monotype Sorts" pitchFamily="2" charset="2"/>
              <a:buNone/>
            </a:pPr>
            <a:r>
              <a:rPr lang="en-US" altLang="zh-CN" sz="2800" i="1">
                <a:solidFill>
                  <a:schemeClr val="tx2"/>
                </a:solidFill>
                <a:ea typeface="宋体" panose="02010600030101010101" pitchFamily="2" charset="-122"/>
              </a:rPr>
              <a:t>“</a:t>
            </a:r>
            <a:r>
              <a:rPr lang="en-US" altLang="zh-CN" sz="2600" i="1">
                <a:solidFill>
                  <a:schemeClr val="tx2"/>
                </a:solidFill>
                <a:latin typeface="Times New Roman" panose="02020603050405020304" pitchFamily="18" charset="0"/>
                <a:ea typeface="宋体" panose="02010600030101010101" pitchFamily="2" charset="-122"/>
              </a:rPr>
              <a:t>The Gene is by far the most sophisticated program around</a:t>
            </a:r>
            <a:r>
              <a:rPr lang="en-US" altLang="zh-CN" sz="2600" i="1">
                <a:solidFill>
                  <a:schemeClr val="tx2"/>
                </a:solidFill>
                <a:ea typeface="宋体" panose="02010600030101010101" pitchFamily="2" charset="-122"/>
              </a:rPr>
              <a:t>.”</a:t>
            </a:r>
            <a:br>
              <a:rPr lang="en-US" altLang="zh-CN" sz="2400" i="1">
                <a:solidFill>
                  <a:schemeClr val="tx2"/>
                </a:solidFill>
                <a:ea typeface="宋体" panose="02010600030101010101" pitchFamily="2" charset="-122"/>
              </a:rPr>
            </a:br>
            <a:br>
              <a:rPr lang="en-US" altLang="zh-CN" sz="800" i="1">
                <a:solidFill>
                  <a:schemeClr val="tx2"/>
                </a:solidFill>
                <a:ea typeface="宋体" panose="02010600030101010101" pitchFamily="2" charset="-122"/>
              </a:rPr>
            </a:br>
            <a:endParaRPr lang="en-US" altLang="zh-CN" sz="800" i="1">
              <a:solidFill>
                <a:schemeClr val="tx2"/>
              </a:solidFill>
              <a:ea typeface="宋体" panose="02010600030101010101" pitchFamily="2" charset="-122"/>
            </a:endParaRPr>
          </a:p>
          <a:p>
            <a:pPr algn="ctr">
              <a:buFont typeface="Monotype Sorts" pitchFamily="2" charset="2"/>
              <a:buNone/>
            </a:pPr>
            <a:r>
              <a:rPr lang="en-US" altLang="zh-CN" sz="1600" i="1">
                <a:solidFill>
                  <a:schemeClr val="tx2"/>
                </a:solidFill>
                <a:latin typeface="Times New Roman" panose="02020603050405020304" pitchFamily="18" charset="0"/>
                <a:ea typeface="宋体" panose="02010600030101010101" pitchFamily="2" charset="-122"/>
              </a:rPr>
              <a:t>- </a:t>
            </a:r>
            <a:r>
              <a:rPr lang="en-US" altLang="zh-CN" sz="1600">
                <a:solidFill>
                  <a:schemeClr val="tx2"/>
                </a:solidFill>
                <a:latin typeface="Times New Roman" panose="02020603050405020304" pitchFamily="18" charset="0"/>
                <a:ea typeface="宋体" panose="02010600030101010101" pitchFamily="2" charset="-122"/>
              </a:rPr>
              <a:t>Bill Gates, </a:t>
            </a:r>
            <a:r>
              <a:rPr lang="en-US" altLang="zh-CN" sz="1600" i="1">
                <a:solidFill>
                  <a:schemeClr val="tx2"/>
                </a:solidFill>
                <a:latin typeface="Times New Roman" panose="02020603050405020304" pitchFamily="18" charset="0"/>
                <a:ea typeface="宋体" panose="02010600030101010101" pitchFamily="2" charset="-122"/>
              </a:rPr>
              <a:t>Business Week</a:t>
            </a:r>
            <a:r>
              <a:rPr lang="en-US" altLang="zh-CN" sz="1600">
                <a:solidFill>
                  <a:schemeClr val="tx2"/>
                </a:solidFill>
                <a:latin typeface="Times New Roman" panose="02020603050405020304" pitchFamily="18" charset="0"/>
                <a:ea typeface="宋体" panose="02010600030101010101" pitchFamily="2" charset="-122"/>
              </a:rPr>
              <a:t>, June 27, 1994</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A174EA-F108-4D1F-9E8B-F9ADA3EAF356}"/>
              </a:ext>
            </a:extLst>
          </p:cNvPr>
          <p:cNvSpPr>
            <a:spLocks noGrp="1" noChangeArrowheads="1"/>
          </p:cNvSpPr>
          <p:nvPr>
            <p:ph type="title"/>
          </p:nvPr>
        </p:nvSpPr>
        <p:spPr>
          <a:noFill/>
        </p:spPr>
        <p:txBody>
          <a:bodyPr/>
          <a:lstStyle/>
          <a:p>
            <a:r>
              <a:rPr lang="en-US" altLang="zh-CN" dirty="0">
                <a:ea typeface="宋体" panose="02010600030101010101" pitchFamily="2" charset="-122"/>
              </a:rPr>
              <a:t>Example One</a:t>
            </a:r>
          </a:p>
        </p:txBody>
      </p:sp>
      <p:sp>
        <p:nvSpPr>
          <p:cNvPr id="20483" name="Rectangle 3">
            <a:extLst>
              <a:ext uri="{FF2B5EF4-FFF2-40B4-BE49-F238E27FC236}">
                <a16:creationId xmlns:a16="http://schemas.microsoft.com/office/drawing/2014/main" id="{8CC0328E-2505-42FD-8A5C-029EE5182529}"/>
              </a:ext>
            </a:extLst>
          </p:cNvPr>
          <p:cNvSpPr>
            <a:spLocks noGrp="1" noChangeArrowheads="1"/>
          </p:cNvSpPr>
          <p:nvPr>
            <p:ph type="body" idx="1"/>
          </p:nvPr>
        </p:nvSpPr>
        <p:spPr>
          <a:xfrm>
            <a:off x="685800" y="1600200"/>
            <a:ext cx="8134672" cy="4419600"/>
          </a:xfrm>
          <a:noFill/>
        </p:spPr>
        <p:txBody>
          <a:bodyPr/>
          <a:lstStyle/>
          <a:p>
            <a:pPr>
              <a:buFont typeface="Monotype Sorts" pitchFamily="2" charset="2"/>
              <a:buNone/>
            </a:pPr>
            <a:r>
              <a:rPr lang="en-US" altLang="zh-CN" dirty="0">
                <a:ea typeface="宋体" panose="02010600030101010101" pitchFamily="2" charset="-122"/>
              </a:rPr>
              <a:t>The Traveling Salesman Problem:</a:t>
            </a:r>
          </a:p>
          <a:p>
            <a:pPr>
              <a:buFont typeface="Monotype Sorts" pitchFamily="2" charset="2"/>
              <a:buNone/>
            </a:pPr>
            <a:endParaRPr lang="en-US" altLang="zh-CN" sz="1400" dirty="0">
              <a:ea typeface="宋体" panose="02010600030101010101" pitchFamily="2" charset="-122"/>
            </a:endParaRPr>
          </a:p>
        </p:txBody>
      </p:sp>
      <p:pic>
        <p:nvPicPr>
          <p:cNvPr id="36866" name="Picture 2" descr="See the source image">
            <a:extLst>
              <a:ext uri="{FF2B5EF4-FFF2-40B4-BE49-F238E27FC236}">
                <a16:creationId xmlns:a16="http://schemas.microsoft.com/office/drawing/2014/main" id="{D18E559F-2D9A-4B42-B246-F360319E9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795" y="3645024"/>
            <a:ext cx="3960440" cy="24981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13624DB-1E63-469F-BADB-2629D6725C25}"/>
              </a:ext>
            </a:extLst>
          </p:cNvPr>
          <p:cNvSpPr txBox="1">
            <a:spLocks noChangeArrowheads="1"/>
          </p:cNvSpPr>
          <p:nvPr/>
        </p:nvSpPr>
        <p:spPr bwMode="auto">
          <a:xfrm>
            <a:off x="755576" y="2348880"/>
            <a:ext cx="676875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50000"/>
              <a:buFont typeface="Wingdings" panose="05000000000000000000" pitchFamily="2" charset="2"/>
              <a:buChar char="Ø"/>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100000"/>
              <a:buFont typeface="Wingdings" panose="05000000000000000000" pitchFamily="2" charset="2"/>
              <a:buChar char="Ø"/>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Ø"/>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Font typeface="Wingdings" panose="05000000000000000000" pitchFamily="2" charset="2"/>
              <a:buChar char="Ø"/>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2" charset="2"/>
              <a:buNone/>
            </a:pPr>
            <a:r>
              <a:rPr lang="en-US" altLang="zh-CN" sz="2800" i="0" dirty="0">
                <a:ea typeface="宋体" panose="02010600030101010101" pitchFamily="2" charset="-122"/>
              </a:rPr>
              <a:t>Find a tour of a given set of nodes so that </a:t>
            </a:r>
          </a:p>
          <a:p>
            <a:pPr lvl="1"/>
            <a:r>
              <a:rPr lang="en-US" altLang="zh-CN" i="0" dirty="0">
                <a:ea typeface="宋体" panose="02010600030101010101" pitchFamily="2" charset="-122"/>
              </a:rPr>
              <a:t>each node is visited only once</a:t>
            </a:r>
          </a:p>
          <a:p>
            <a:pPr lvl="1"/>
            <a:r>
              <a:rPr lang="en-US" altLang="zh-CN" i="0" dirty="0">
                <a:ea typeface="宋体" panose="02010600030101010101" pitchFamily="2" charset="-122"/>
              </a:rPr>
              <a:t>the total distance traveled is minimized</a:t>
            </a:r>
            <a:endParaRPr lang="en-US" altLang="zh-CN" sz="2800" i="0" dirty="0">
              <a:ea typeface="宋体" panose="02010600030101010101" pitchFamily="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3248F19-2670-44D9-B15C-A093E18D659E}"/>
              </a:ext>
            </a:extLst>
          </p:cNvPr>
          <p:cNvSpPr>
            <a:spLocks noGrp="1" noChangeArrowheads="1"/>
          </p:cNvSpPr>
          <p:nvPr>
            <p:ph type="title"/>
          </p:nvPr>
        </p:nvSpPr>
        <p:spPr>
          <a:noFill/>
        </p:spPr>
        <p:txBody>
          <a:bodyPr/>
          <a:lstStyle/>
          <a:p>
            <a:r>
              <a:rPr lang="en-US" altLang="zh-CN">
                <a:ea typeface="宋体" panose="02010600030101010101" pitchFamily="2" charset="-122"/>
              </a:rPr>
              <a:t>Representation</a:t>
            </a:r>
          </a:p>
        </p:txBody>
      </p:sp>
      <p:sp>
        <p:nvSpPr>
          <p:cNvPr id="21507" name="Rectangle 3">
            <a:extLst>
              <a:ext uri="{FF2B5EF4-FFF2-40B4-BE49-F238E27FC236}">
                <a16:creationId xmlns:a16="http://schemas.microsoft.com/office/drawing/2014/main" id="{D0446CC3-3645-43C0-BF3B-8392033A2B9A}"/>
              </a:ext>
            </a:extLst>
          </p:cNvPr>
          <p:cNvSpPr>
            <a:spLocks noGrp="1" noChangeArrowheads="1"/>
          </p:cNvSpPr>
          <p:nvPr>
            <p:ph type="body" idx="1"/>
          </p:nvPr>
        </p:nvSpPr>
        <p:spPr>
          <a:noFill/>
        </p:spPr>
        <p:txBody>
          <a:bodyPr/>
          <a:lstStyle/>
          <a:p>
            <a:pPr>
              <a:buFont typeface="Monotype Sorts" pitchFamily="2" charset="2"/>
              <a:buNone/>
            </a:pPr>
            <a:r>
              <a:rPr lang="en-US" altLang="zh-CN" dirty="0">
                <a:solidFill>
                  <a:srgbClr val="C00000"/>
                </a:solidFill>
                <a:ea typeface="宋体" panose="02010600030101010101" pitchFamily="2" charset="-122"/>
              </a:rPr>
              <a:t>Representation</a:t>
            </a:r>
            <a:r>
              <a:rPr lang="en-US" altLang="zh-CN" dirty="0">
                <a:ea typeface="宋体" panose="02010600030101010101" pitchFamily="2" charset="-122"/>
              </a:rPr>
              <a:t> is an ordered list of city</a:t>
            </a:r>
          </a:p>
          <a:p>
            <a:pPr>
              <a:buFont typeface="Monotype Sorts" pitchFamily="2" charset="2"/>
              <a:buNone/>
            </a:pPr>
            <a:r>
              <a:rPr lang="en-US" altLang="zh-CN" dirty="0">
                <a:ea typeface="宋体" panose="02010600030101010101" pitchFamily="2" charset="-122"/>
              </a:rPr>
              <a:t>numbers known as an </a:t>
            </a:r>
            <a:r>
              <a:rPr lang="en-US" altLang="zh-CN" i="1" dirty="0">
                <a:solidFill>
                  <a:srgbClr val="C00000"/>
                </a:solidFill>
                <a:ea typeface="宋体" panose="02010600030101010101" pitchFamily="2" charset="-122"/>
              </a:rPr>
              <a:t>order-based</a:t>
            </a:r>
            <a:r>
              <a:rPr lang="en-US" altLang="zh-CN" dirty="0">
                <a:solidFill>
                  <a:srgbClr val="C00000"/>
                </a:solidFill>
                <a:ea typeface="宋体" panose="02010600030101010101" pitchFamily="2" charset="-122"/>
              </a:rPr>
              <a:t> GA</a:t>
            </a:r>
            <a:r>
              <a:rPr lang="en-US" altLang="zh-CN" dirty="0">
                <a:ea typeface="宋体" panose="02010600030101010101" pitchFamily="2" charset="-122"/>
              </a:rPr>
              <a:t>.</a:t>
            </a:r>
          </a:p>
          <a:p>
            <a:pPr>
              <a:buFont typeface="Monotype Sorts" pitchFamily="2" charset="2"/>
              <a:buNone/>
            </a:pPr>
            <a:endParaRPr lang="en-US" altLang="zh-CN" sz="1800" dirty="0">
              <a:ea typeface="宋体" panose="02010600030101010101" pitchFamily="2" charset="-122"/>
            </a:endParaRPr>
          </a:p>
          <a:p>
            <a:pPr>
              <a:buFont typeface="Monotype Sorts" pitchFamily="2" charset="2"/>
              <a:buNone/>
            </a:pPr>
            <a:r>
              <a:rPr lang="en-US" altLang="zh-CN" sz="2400" dirty="0">
                <a:ea typeface="宋体" panose="02010600030101010101" pitchFamily="2" charset="-122"/>
              </a:rPr>
              <a:t>1) London     3) Dunedin        5) Beijing     7) Tokyo</a:t>
            </a:r>
          </a:p>
          <a:p>
            <a:pPr>
              <a:buFont typeface="Monotype Sorts" pitchFamily="2" charset="2"/>
              <a:buNone/>
            </a:pPr>
            <a:r>
              <a:rPr lang="en-US" altLang="zh-CN" sz="2400" dirty="0">
                <a:ea typeface="宋体" panose="02010600030101010101" pitchFamily="2" charset="-122"/>
              </a:rPr>
              <a:t>2) Venice      4) Singapore     6) Phoenix   8) Victoria</a:t>
            </a:r>
            <a:endParaRPr lang="en-US" altLang="zh-CN" dirty="0">
              <a:ea typeface="宋体" panose="02010600030101010101" pitchFamily="2" charset="-122"/>
            </a:endParaRPr>
          </a:p>
          <a:p>
            <a:pPr>
              <a:buFont typeface="Monotype Sorts" pitchFamily="2" charset="2"/>
              <a:buNone/>
            </a:pPr>
            <a:endParaRPr lang="en-US" altLang="zh-CN" sz="2800" dirty="0">
              <a:ea typeface="宋体" panose="02010600030101010101" pitchFamily="2" charset="-122"/>
            </a:endParaRPr>
          </a:p>
          <a:p>
            <a:pPr>
              <a:buFont typeface="Monotype Sorts" pitchFamily="2" charset="2"/>
              <a:buNone/>
            </a:pPr>
            <a:r>
              <a:rPr lang="en-US" altLang="zh-CN" sz="2400" dirty="0">
                <a:ea typeface="宋体" panose="02010600030101010101" pitchFamily="2" charset="-122"/>
              </a:rPr>
              <a:t>CityList1</a:t>
            </a:r>
            <a:r>
              <a:rPr lang="en-US" altLang="zh-CN" dirty="0">
                <a:ea typeface="宋体" panose="02010600030101010101" pitchFamily="2" charset="-122"/>
              </a:rPr>
              <a:t>     </a:t>
            </a:r>
            <a:r>
              <a:rPr lang="en-US" altLang="zh-CN" sz="2800" dirty="0">
                <a:ea typeface="宋体" panose="02010600030101010101" pitchFamily="2" charset="-122"/>
              </a:rPr>
              <a:t>(3   5   7   2   1   6   4   8)</a:t>
            </a:r>
            <a:endParaRPr lang="en-US" altLang="zh-CN" dirty="0">
              <a:ea typeface="宋体" panose="02010600030101010101" pitchFamily="2" charset="-122"/>
            </a:endParaRPr>
          </a:p>
          <a:p>
            <a:pPr>
              <a:buFont typeface="Monotype Sorts" pitchFamily="2" charset="2"/>
              <a:buNone/>
            </a:pPr>
            <a:r>
              <a:rPr lang="en-US" altLang="zh-CN" sz="2400" dirty="0">
                <a:ea typeface="宋体" panose="02010600030101010101" pitchFamily="2" charset="-122"/>
              </a:rPr>
              <a:t>CityList2</a:t>
            </a:r>
            <a:r>
              <a:rPr lang="en-US" altLang="zh-CN" dirty="0">
                <a:ea typeface="宋体" panose="02010600030101010101" pitchFamily="2" charset="-122"/>
              </a:rPr>
              <a:t>     </a:t>
            </a:r>
            <a:r>
              <a:rPr lang="en-US" altLang="zh-CN" sz="2800" dirty="0">
                <a:ea typeface="宋体" panose="02010600030101010101" pitchFamily="2" charset="-122"/>
              </a:rPr>
              <a:t>(2   5   7   6   8   1   3   4)</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E455BC9-9A83-42B4-A347-C002F33F1C83}"/>
              </a:ext>
            </a:extLst>
          </p:cNvPr>
          <p:cNvSpPr>
            <a:spLocks noGrp="1" noChangeArrowheads="1"/>
          </p:cNvSpPr>
          <p:nvPr>
            <p:ph type="title"/>
          </p:nvPr>
        </p:nvSpPr>
        <p:spPr>
          <a:noFill/>
        </p:spPr>
        <p:txBody>
          <a:bodyPr/>
          <a:lstStyle/>
          <a:p>
            <a:r>
              <a:rPr lang="en-US" altLang="zh-CN">
                <a:ea typeface="宋体" panose="02010600030101010101" pitchFamily="2" charset="-122"/>
              </a:rPr>
              <a:t>Crossover</a:t>
            </a:r>
          </a:p>
        </p:txBody>
      </p:sp>
      <p:sp>
        <p:nvSpPr>
          <p:cNvPr id="22531" name="Rectangle 3">
            <a:extLst>
              <a:ext uri="{FF2B5EF4-FFF2-40B4-BE49-F238E27FC236}">
                <a16:creationId xmlns:a16="http://schemas.microsoft.com/office/drawing/2014/main" id="{56A430D7-8FF9-4604-87CD-8423DFC78F25}"/>
              </a:ext>
            </a:extLst>
          </p:cNvPr>
          <p:cNvSpPr>
            <a:spLocks noChangeArrowheads="1"/>
          </p:cNvSpPr>
          <p:nvPr/>
        </p:nvSpPr>
        <p:spPr bwMode="auto">
          <a:xfrm>
            <a:off x="3370263" y="3186113"/>
            <a:ext cx="2044700" cy="3683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22532" name="Rectangle 4">
            <a:extLst>
              <a:ext uri="{FF2B5EF4-FFF2-40B4-BE49-F238E27FC236}">
                <a16:creationId xmlns:a16="http://schemas.microsoft.com/office/drawing/2014/main" id="{D7A09644-A635-4330-AAC5-DE08EB61A637}"/>
              </a:ext>
            </a:extLst>
          </p:cNvPr>
          <p:cNvSpPr>
            <a:spLocks noChangeArrowheads="1"/>
          </p:cNvSpPr>
          <p:nvPr/>
        </p:nvSpPr>
        <p:spPr bwMode="auto">
          <a:xfrm>
            <a:off x="3359150" y="4503738"/>
            <a:ext cx="2044700" cy="3683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22533" name="Rectangle 5">
            <a:extLst>
              <a:ext uri="{FF2B5EF4-FFF2-40B4-BE49-F238E27FC236}">
                <a16:creationId xmlns:a16="http://schemas.microsoft.com/office/drawing/2014/main" id="{DB7123D0-7946-4D58-80B4-2EDD1B98F82E}"/>
              </a:ext>
            </a:extLst>
          </p:cNvPr>
          <p:cNvSpPr>
            <a:spLocks noGrp="1" noChangeArrowheads="1"/>
          </p:cNvSpPr>
          <p:nvPr>
            <p:ph type="body" idx="1"/>
          </p:nvPr>
        </p:nvSpPr>
        <p:spPr>
          <a:noFill/>
        </p:spPr>
        <p:txBody>
          <a:bodyPr/>
          <a:lstStyle/>
          <a:p>
            <a:pPr>
              <a:buFont typeface="Monotype Sorts" pitchFamily="2" charset="2"/>
              <a:buNone/>
            </a:pPr>
            <a:r>
              <a:rPr lang="en-US" altLang="zh-CN" sz="2800" dirty="0">
                <a:ea typeface="宋体" panose="02010600030101010101" pitchFamily="2" charset="-122"/>
              </a:rPr>
              <a:t>Crossover combines inversion and</a:t>
            </a:r>
          </a:p>
          <a:p>
            <a:pPr>
              <a:buFont typeface="Monotype Sorts" pitchFamily="2" charset="2"/>
              <a:buNone/>
            </a:pPr>
            <a:r>
              <a:rPr lang="en-US" altLang="zh-CN" sz="2800" dirty="0">
                <a:ea typeface="宋体" panose="02010600030101010101" pitchFamily="2" charset="-122"/>
              </a:rPr>
              <a:t>recombination:</a:t>
            </a:r>
            <a:endParaRPr lang="en-US" altLang="zh-CN" dirty="0">
              <a:ea typeface="宋体" panose="02010600030101010101" pitchFamily="2" charset="-122"/>
            </a:endParaRPr>
          </a:p>
          <a:p>
            <a:pPr>
              <a:buFont typeface="Monotype Sorts" pitchFamily="2" charset="2"/>
              <a:buNone/>
            </a:pPr>
            <a:r>
              <a:rPr lang="en-US" altLang="zh-CN" sz="2000" dirty="0">
                <a:ea typeface="宋体" panose="02010600030101010101" pitchFamily="2" charset="-122"/>
              </a:rPr>
              <a:t>       </a:t>
            </a:r>
            <a:r>
              <a:rPr lang="en-US" altLang="zh-CN" sz="2800" dirty="0">
                <a:ea typeface="宋体" panose="02010600030101010101" pitchFamily="2" charset="-122"/>
              </a:rPr>
              <a:t>                       *             *</a:t>
            </a:r>
          </a:p>
          <a:p>
            <a:pPr>
              <a:buFont typeface="Monotype Sorts" pitchFamily="2" charset="2"/>
              <a:buNone/>
            </a:pPr>
            <a:r>
              <a:rPr lang="en-US" altLang="zh-CN" sz="2400" dirty="0">
                <a:ea typeface="宋体" panose="02010600030101010101" pitchFamily="2" charset="-122"/>
              </a:rPr>
              <a:t>Parent1</a:t>
            </a:r>
            <a:r>
              <a:rPr lang="en-US" altLang="zh-CN" sz="2800" dirty="0">
                <a:ea typeface="宋体" panose="02010600030101010101" pitchFamily="2" charset="-122"/>
              </a:rPr>
              <a:t>      (3   5   7   2   1   6   4   8)</a:t>
            </a:r>
          </a:p>
          <a:p>
            <a:pPr>
              <a:buFont typeface="Monotype Sorts" pitchFamily="2" charset="2"/>
              <a:buNone/>
            </a:pPr>
            <a:r>
              <a:rPr lang="en-US" altLang="zh-CN" sz="2400" dirty="0">
                <a:ea typeface="宋体" panose="02010600030101010101" pitchFamily="2" charset="-122"/>
              </a:rPr>
              <a:t>Parent2</a:t>
            </a:r>
            <a:r>
              <a:rPr lang="en-US" altLang="zh-CN" sz="2800" dirty="0">
                <a:ea typeface="宋体" panose="02010600030101010101" pitchFamily="2" charset="-122"/>
              </a:rPr>
              <a:t>      (</a:t>
            </a:r>
            <a:r>
              <a:rPr lang="en-US" altLang="zh-CN" sz="2800" strike="sngStrike" dirty="0">
                <a:ea typeface="宋体" panose="02010600030101010101" pitchFamily="2" charset="-122"/>
              </a:rPr>
              <a:t>2</a:t>
            </a:r>
            <a:r>
              <a:rPr lang="en-US" altLang="zh-CN" sz="2800" dirty="0">
                <a:ea typeface="宋体" panose="02010600030101010101" pitchFamily="2" charset="-122"/>
              </a:rPr>
              <a:t>   5   </a:t>
            </a:r>
            <a:r>
              <a:rPr lang="en-US" altLang="zh-CN" sz="2800" strike="sngStrike" dirty="0">
                <a:ea typeface="宋体" panose="02010600030101010101" pitchFamily="2" charset="-122"/>
              </a:rPr>
              <a:t>7</a:t>
            </a:r>
            <a:r>
              <a:rPr lang="en-US" altLang="zh-CN" sz="2800" dirty="0">
                <a:ea typeface="宋体" panose="02010600030101010101" pitchFamily="2" charset="-122"/>
              </a:rPr>
              <a:t>   </a:t>
            </a:r>
            <a:r>
              <a:rPr lang="en-US" altLang="zh-CN" sz="2800" strike="sngStrike" dirty="0">
                <a:ea typeface="宋体" panose="02010600030101010101" pitchFamily="2" charset="-122"/>
              </a:rPr>
              <a:t>6</a:t>
            </a:r>
            <a:r>
              <a:rPr lang="en-US" altLang="zh-CN" sz="2800" dirty="0">
                <a:ea typeface="宋体" panose="02010600030101010101" pitchFamily="2" charset="-122"/>
              </a:rPr>
              <a:t>   8   </a:t>
            </a:r>
            <a:r>
              <a:rPr lang="en-US" altLang="zh-CN" sz="2800" strike="sngStrike" dirty="0">
                <a:ea typeface="宋体" panose="02010600030101010101" pitchFamily="2" charset="-122"/>
              </a:rPr>
              <a:t>1 </a:t>
            </a:r>
            <a:r>
              <a:rPr lang="en-US" altLang="zh-CN" sz="2800" dirty="0">
                <a:ea typeface="宋体" panose="02010600030101010101" pitchFamily="2" charset="-122"/>
              </a:rPr>
              <a:t>  3   4)</a:t>
            </a:r>
          </a:p>
          <a:p>
            <a:pPr>
              <a:buFont typeface="Monotype Sorts" pitchFamily="2" charset="2"/>
              <a:buNone/>
            </a:pPr>
            <a:endParaRPr lang="en-US" altLang="zh-CN" sz="1600" dirty="0">
              <a:ea typeface="宋体" panose="02010600030101010101" pitchFamily="2" charset="-122"/>
            </a:endParaRPr>
          </a:p>
          <a:p>
            <a:pPr>
              <a:buFont typeface="Monotype Sorts" pitchFamily="2" charset="2"/>
              <a:buNone/>
            </a:pPr>
            <a:r>
              <a:rPr lang="en-US" altLang="zh-CN" sz="2400" dirty="0">
                <a:ea typeface="宋体" panose="02010600030101010101" pitchFamily="2" charset="-122"/>
              </a:rPr>
              <a:t>Child</a:t>
            </a:r>
            <a:r>
              <a:rPr lang="en-US" altLang="zh-CN" sz="2800" dirty="0">
                <a:ea typeface="宋体" panose="02010600030101010101" pitchFamily="2" charset="-122"/>
              </a:rPr>
              <a:t>          (5   8   7   2   1   6   3   4)</a:t>
            </a:r>
          </a:p>
          <a:p>
            <a:pPr>
              <a:buFont typeface="Monotype Sorts" pitchFamily="2" charset="2"/>
              <a:buNone/>
            </a:pP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This operator is called the </a:t>
            </a:r>
            <a:r>
              <a:rPr lang="en-US" altLang="zh-CN" sz="2800" i="1" dirty="0">
                <a:ea typeface="宋体" panose="02010600030101010101" pitchFamily="2" charset="-122"/>
              </a:rPr>
              <a:t>Order1 </a:t>
            </a:r>
            <a:r>
              <a:rPr lang="en-US" altLang="zh-CN" sz="2800" dirty="0">
                <a:ea typeface="宋体" panose="02010600030101010101" pitchFamily="2" charset="-122"/>
              </a:rPr>
              <a:t>crossover.</a:t>
            </a:r>
          </a:p>
        </p:txBody>
      </p:sp>
      <p:sp>
        <p:nvSpPr>
          <p:cNvPr id="22534" name="Line 6">
            <a:extLst>
              <a:ext uri="{FF2B5EF4-FFF2-40B4-BE49-F238E27FC236}">
                <a16:creationId xmlns:a16="http://schemas.microsoft.com/office/drawing/2014/main" id="{60554F62-FEF3-46F0-B4D6-DD140E2526EC}"/>
              </a:ext>
            </a:extLst>
          </p:cNvPr>
          <p:cNvSpPr>
            <a:spLocks noChangeShapeType="1"/>
          </p:cNvSpPr>
          <p:nvPr/>
        </p:nvSpPr>
        <p:spPr bwMode="auto">
          <a:xfrm>
            <a:off x="2444750" y="4267200"/>
            <a:ext cx="3949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CBE0AF1-9095-4C7A-BAC2-D15AD95AE92F}"/>
              </a:ext>
            </a:extLst>
          </p:cNvPr>
          <p:cNvSpPr>
            <a:spLocks noChangeArrowheads="1"/>
          </p:cNvSpPr>
          <p:nvPr/>
        </p:nvSpPr>
        <p:spPr bwMode="auto">
          <a:xfrm>
            <a:off x="3587750" y="3206750"/>
            <a:ext cx="368300" cy="15875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23555" name="Rectangle 3">
            <a:extLst>
              <a:ext uri="{FF2B5EF4-FFF2-40B4-BE49-F238E27FC236}">
                <a16:creationId xmlns:a16="http://schemas.microsoft.com/office/drawing/2014/main" id="{6DBFD49F-1E02-49BB-9084-A0292DC21753}"/>
              </a:ext>
            </a:extLst>
          </p:cNvPr>
          <p:cNvSpPr>
            <a:spLocks noChangeArrowheads="1"/>
          </p:cNvSpPr>
          <p:nvPr/>
        </p:nvSpPr>
        <p:spPr bwMode="auto">
          <a:xfrm>
            <a:off x="5078413" y="3206750"/>
            <a:ext cx="368300" cy="15875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spcBef>
                <a:spcPct val="0"/>
              </a:spcBef>
              <a:buClrTx/>
              <a:buSzTx/>
              <a:buFontTx/>
              <a:buNone/>
            </a:pPr>
            <a:endParaRPr lang="zh-CN" altLang="en-US">
              <a:ea typeface="宋体" panose="02010600030101010101" pitchFamily="2" charset="-122"/>
            </a:endParaRPr>
          </a:p>
        </p:txBody>
      </p:sp>
      <p:sp>
        <p:nvSpPr>
          <p:cNvPr id="23556" name="Rectangle 4">
            <a:extLst>
              <a:ext uri="{FF2B5EF4-FFF2-40B4-BE49-F238E27FC236}">
                <a16:creationId xmlns:a16="http://schemas.microsoft.com/office/drawing/2014/main" id="{8C66AC3D-28E4-4CC4-89F1-AE348DC875CE}"/>
              </a:ext>
            </a:extLst>
          </p:cNvPr>
          <p:cNvSpPr>
            <a:spLocks noGrp="1" noChangeArrowheads="1"/>
          </p:cNvSpPr>
          <p:nvPr>
            <p:ph type="body" idx="1"/>
          </p:nvPr>
        </p:nvSpPr>
        <p:spPr>
          <a:noFill/>
        </p:spPr>
        <p:txBody>
          <a:bodyPr/>
          <a:lstStyle/>
          <a:p>
            <a:pPr>
              <a:buFont typeface="Monotype Sorts" pitchFamily="2" charset="2"/>
              <a:buNone/>
            </a:pPr>
            <a:r>
              <a:rPr lang="en-US" altLang="zh-CN">
                <a:ea typeface="宋体" panose="02010600030101010101" pitchFamily="2" charset="-122"/>
              </a:rPr>
              <a:t>Mutation involves reordering of the list:</a:t>
            </a:r>
          </a:p>
          <a:p>
            <a:pPr>
              <a:buFont typeface="Monotype Sorts" pitchFamily="2" charset="2"/>
              <a:buNone/>
            </a:pPr>
            <a:endParaRPr lang="en-US" altLang="zh-CN">
              <a:ea typeface="宋体" panose="02010600030101010101" pitchFamily="2" charset="-122"/>
            </a:endParaRPr>
          </a:p>
          <a:p>
            <a:pPr>
              <a:buFont typeface="Monotype Sorts" pitchFamily="2" charset="2"/>
              <a:buNone/>
            </a:pPr>
            <a:r>
              <a:rPr lang="en-US" altLang="zh-CN" sz="2400">
                <a:ea typeface="宋体" panose="02010600030101010101" pitchFamily="2" charset="-122"/>
              </a:rPr>
              <a:t>                                   </a:t>
            </a:r>
            <a:r>
              <a:rPr lang="en-US" altLang="zh-CN" sz="2800">
                <a:ea typeface="宋体" panose="02010600030101010101" pitchFamily="2" charset="-122"/>
              </a:rPr>
              <a:t>*</a:t>
            </a:r>
            <a:r>
              <a:rPr lang="en-US" altLang="zh-CN" sz="2400">
                <a:ea typeface="宋体" panose="02010600030101010101" pitchFamily="2" charset="-122"/>
              </a:rPr>
              <a:t>                </a:t>
            </a:r>
            <a:r>
              <a:rPr lang="en-US" altLang="zh-CN" sz="2800">
                <a:ea typeface="宋体" panose="02010600030101010101" pitchFamily="2" charset="-122"/>
              </a:rPr>
              <a:t>*</a:t>
            </a:r>
            <a:endParaRPr lang="en-US" altLang="zh-CN">
              <a:ea typeface="宋体" panose="02010600030101010101" pitchFamily="2" charset="-122"/>
            </a:endParaRPr>
          </a:p>
          <a:p>
            <a:pPr>
              <a:buFont typeface="Monotype Sorts" pitchFamily="2" charset="2"/>
              <a:buNone/>
            </a:pPr>
            <a:r>
              <a:rPr lang="en-US" altLang="zh-CN" sz="2800">
                <a:ea typeface="宋体" panose="02010600030101010101" pitchFamily="2" charset="-122"/>
              </a:rPr>
              <a:t>Before:       (5   8   7   2   1   6   3   4)</a:t>
            </a:r>
          </a:p>
          <a:p>
            <a:pPr>
              <a:buFont typeface="Monotype Sorts" pitchFamily="2" charset="2"/>
              <a:buNone/>
            </a:pPr>
            <a:endParaRPr lang="en-US" altLang="zh-CN" sz="2800">
              <a:ea typeface="宋体" panose="02010600030101010101" pitchFamily="2" charset="-122"/>
            </a:endParaRPr>
          </a:p>
          <a:p>
            <a:pPr>
              <a:buFont typeface="Monotype Sorts" pitchFamily="2" charset="2"/>
              <a:buNone/>
            </a:pPr>
            <a:r>
              <a:rPr lang="en-US" altLang="zh-CN" sz="2800">
                <a:ea typeface="宋体" panose="02010600030101010101" pitchFamily="2" charset="-122"/>
              </a:rPr>
              <a:t>After:          (5   8   6   2   1   7   3   4)</a:t>
            </a:r>
          </a:p>
        </p:txBody>
      </p:sp>
      <p:sp>
        <p:nvSpPr>
          <p:cNvPr id="23557" name="Rectangle 5">
            <a:extLst>
              <a:ext uri="{FF2B5EF4-FFF2-40B4-BE49-F238E27FC236}">
                <a16:creationId xmlns:a16="http://schemas.microsoft.com/office/drawing/2014/main" id="{C7093E40-6FDA-41AE-B342-B8F2560E7BE6}"/>
              </a:ext>
            </a:extLst>
          </p:cNvPr>
          <p:cNvSpPr>
            <a:spLocks noGrp="1" noChangeArrowheads="1"/>
          </p:cNvSpPr>
          <p:nvPr>
            <p:ph type="title"/>
          </p:nvPr>
        </p:nvSpPr>
        <p:spPr>
          <a:noFill/>
        </p:spPr>
        <p:txBody>
          <a:bodyPr/>
          <a:lstStyle/>
          <a:p>
            <a:r>
              <a:rPr lang="en-US" altLang="zh-CN">
                <a:ea typeface="宋体" panose="02010600030101010101" pitchFamily="2" charset="-122"/>
              </a:rPr>
              <a:t>Mutation</a:t>
            </a:r>
          </a:p>
        </p:txBody>
      </p:sp>
      <p:sp>
        <p:nvSpPr>
          <p:cNvPr id="23558" name="Line 6">
            <a:extLst>
              <a:ext uri="{FF2B5EF4-FFF2-40B4-BE49-F238E27FC236}">
                <a16:creationId xmlns:a16="http://schemas.microsoft.com/office/drawing/2014/main" id="{F68B0CCE-0967-4BEC-8155-AD097D61D127}"/>
              </a:ext>
            </a:extLst>
          </p:cNvPr>
          <p:cNvSpPr>
            <a:spLocks noChangeShapeType="1"/>
          </p:cNvSpPr>
          <p:nvPr/>
        </p:nvSpPr>
        <p:spPr bwMode="auto">
          <a:xfrm>
            <a:off x="4121150" y="4038600"/>
            <a:ext cx="8255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D893919-B756-4C45-8692-43A6F298A6E8}"/>
              </a:ext>
            </a:extLst>
          </p:cNvPr>
          <p:cNvSpPr>
            <a:spLocks noGrp="1" noChangeArrowheads="1"/>
          </p:cNvSpPr>
          <p:nvPr>
            <p:ph type="title"/>
          </p:nvPr>
        </p:nvSpPr>
        <p:spPr>
          <a:noFill/>
        </p:spPr>
        <p:txBody>
          <a:bodyPr/>
          <a:lstStyle/>
          <a:p>
            <a:r>
              <a:rPr lang="en-US" altLang="zh-CN">
                <a:ea typeface="宋体" panose="02010600030101010101" pitchFamily="2" charset="-122"/>
              </a:rPr>
              <a:t>TSP Example: 30 Cities</a:t>
            </a:r>
          </a:p>
        </p:txBody>
      </p:sp>
      <p:graphicFrame>
        <p:nvGraphicFramePr>
          <p:cNvPr id="24579" name="Object 3">
            <a:hlinkClick r:id="" action="ppaction://ole?verb=0"/>
            <a:extLst>
              <a:ext uri="{FF2B5EF4-FFF2-40B4-BE49-F238E27FC236}">
                <a16:creationId xmlns:a16="http://schemas.microsoft.com/office/drawing/2014/main" id="{587EDB39-1481-4C9E-B990-E7C1F8C03C94}"/>
              </a:ext>
            </a:extLst>
          </p:cNvPr>
          <p:cNvGraphicFramePr>
            <a:graphicFrameLocks/>
          </p:cNvGraphicFramePr>
          <p:nvPr/>
        </p:nvGraphicFramePr>
        <p:xfrm>
          <a:off x="685800" y="1447800"/>
          <a:ext cx="7772400" cy="4572000"/>
        </p:xfrm>
        <a:graphic>
          <a:graphicData uri="http://schemas.openxmlformats.org/presentationml/2006/ole">
            <mc:AlternateContent xmlns:mc="http://schemas.openxmlformats.org/markup-compatibility/2006">
              <mc:Choice xmlns:v="urn:schemas-microsoft-com:vml" Requires="v">
                <p:oleObj spid="_x0000_s24639" name="Chart" r:id="rId3" imgW="6073140" imgH="3489960" progId="Excel.Chart.5">
                  <p:embed followColorScheme="full"/>
                </p:oleObj>
              </mc:Choice>
              <mc:Fallback>
                <p:oleObj name="Chart" r:id="rId3" imgW="6073140" imgH="3489960" progId="Excel.Chart.5">
                  <p:embed followColorScheme="full"/>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4478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defTabSz="912813" eaLnBrk="1" hangingPunct="1"/>
            <a:r>
              <a:rPr lang="en-AU" altLang="zh-CN" dirty="0">
                <a:ea typeface="宋体" pitchFamily="2" charset="-122"/>
              </a:rPr>
              <a:t>E</a:t>
            </a:r>
            <a:r>
              <a:rPr lang="en-US" altLang="zh-CN" dirty="0">
                <a:ea typeface="宋体" pitchFamily="2" charset="-122"/>
              </a:rPr>
              <a:t>C</a:t>
            </a:r>
            <a:r>
              <a:rPr lang="en-AU" altLang="zh-CN" dirty="0">
                <a:ea typeface="宋体" pitchFamily="2" charset="-122"/>
              </a:rPr>
              <a:t> Family</a:t>
            </a:r>
            <a:endParaRPr lang="en-US" altLang="zh-CN" dirty="0">
              <a:ea typeface="宋体" pitchFamily="2" charset="-122"/>
            </a:endParaRPr>
          </a:p>
        </p:txBody>
      </p:sp>
      <p:sp>
        <p:nvSpPr>
          <p:cNvPr id="9219" name="Content Placeholder 2"/>
          <p:cNvSpPr>
            <a:spLocks noGrp="1"/>
          </p:cNvSpPr>
          <p:nvPr>
            <p:ph idx="1"/>
          </p:nvPr>
        </p:nvSpPr>
        <p:spPr/>
        <p:txBody>
          <a:bodyPr>
            <a:normAutofit fontScale="85000" lnSpcReduction="20000"/>
          </a:bodyPr>
          <a:lstStyle/>
          <a:p>
            <a:pPr defTabSz="912813" eaLnBrk="1" hangingPunct="1">
              <a:lnSpc>
                <a:spcPct val="114000"/>
              </a:lnSpc>
            </a:pPr>
            <a:r>
              <a:rPr lang="en-AU" altLang="zh-CN" dirty="0">
                <a:solidFill>
                  <a:srgbClr val="7030A0"/>
                </a:solidFill>
              </a:rPr>
              <a:t>GA:  Genetic Algorithm</a:t>
            </a:r>
          </a:p>
          <a:p>
            <a:pPr defTabSz="912813" eaLnBrk="1" hangingPunct="1">
              <a:lnSpc>
                <a:spcPct val="114000"/>
              </a:lnSpc>
            </a:pPr>
            <a:r>
              <a:rPr lang="en-AU" altLang="zh-CN" dirty="0">
                <a:solidFill>
                  <a:srgbClr val="7030A0"/>
                </a:solidFill>
              </a:rPr>
              <a:t>GP:  Genetic Programming</a:t>
            </a:r>
          </a:p>
          <a:p>
            <a:pPr defTabSz="912813" eaLnBrk="1" hangingPunct="1">
              <a:lnSpc>
                <a:spcPct val="114000"/>
              </a:lnSpc>
            </a:pPr>
            <a:r>
              <a:rPr lang="en-AU" altLang="zh-CN" dirty="0"/>
              <a:t>ES:   Evolution Strategies</a:t>
            </a:r>
          </a:p>
          <a:p>
            <a:pPr defTabSz="912813" eaLnBrk="1" hangingPunct="1">
              <a:lnSpc>
                <a:spcPct val="114000"/>
              </a:lnSpc>
            </a:pPr>
            <a:r>
              <a:rPr lang="en-AU" altLang="zh-CN" dirty="0"/>
              <a:t>EP:   Evolutionary Programming</a:t>
            </a:r>
          </a:p>
          <a:p>
            <a:pPr defTabSz="912813" eaLnBrk="1" hangingPunct="1">
              <a:lnSpc>
                <a:spcPct val="114000"/>
              </a:lnSpc>
            </a:pPr>
            <a:endParaRPr lang="en-AU" altLang="zh-CN" dirty="0"/>
          </a:p>
          <a:p>
            <a:pPr defTabSz="912813" eaLnBrk="1" hangingPunct="1">
              <a:lnSpc>
                <a:spcPct val="114000"/>
              </a:lnSpc>
            </a:pPr>
            <a:r>
              <a:rPr lang="en-AU" altLang="zh-CN" dirty="0"/>
              <a:t>EDA:  Estimation of Distribution Algorithm</a:t>
            </a:r>
          </a:p>
          <a:p>
            <a:pPr defTabSz="912813" eaLnBrk="1" hangingPunct="1">
              <a:lnSpc>
                <a:spcPct val="114000"/>
              </a:lnSpc>
            </a:pPr>
            <a:r>
              <a:rPr lang="en-AU" altLang="zh-CN" dirty="0"/>
              <a:t>PSO:   Particle  Swarm Optimization</a:t>
            </a:r>
          </a:p>
          <a:p>
            <a:pPr defTabSz="912813" eaLnBrk="1" hangingPunct="1">
              <a:lnSpc>
                <a:spcPct val="114000"/>
              </a:lnSpc>
            </a:pPr>
            <a:r>
              <a:rPr lang="en-AU" altLang="zh-CN" dirty="0"/>
              <a:t>ACO:   Ant Colony Optimization</a:t>
            </a:r>
          </a:p>
          <a:p>
            <a:pPr defTabSz="912813" eaLnBrk="1" hangingPunct="1">
              <a:lnSpc>
                <a:spcPct val="114000"/>
              </a:lnSpc>
            </a:pPr>
            <a:r>
              <a:rPr lang="en-AU" altLang="zh-CN" dirty="0"/>
              <a:t>DE:     Differential Evolution</a:t>
            </a:r>
            <a:endParaRPr lang="en-US" altLang="zh-CN" dirty="0"/>
          </a:p>
        </p:txBody>
      </p:sp>
      <p:sp>
        <p:nvSpPr>
          <p:cNvPr id="9220" name="Slide Number Placeholder 5"/>
          <p:cNvSpPr>
            <a:spLocks noGrp="1"/>
          </p:cNvSpPr>
          <p:nvPr>
            <p:ph type="sldNum" sz="quarter" idx="12"/>
          </p:nvPr>
        </p:nvSpPr>
        <p:spPr bwMode="auto">
          <a:noFill/>
          <a:ln>
            <a:miter lim="800000"/>
            <a:headEnd/>
            <a:tailEnd/>
          </a:ln>
        </p:spPr>
        <p:txBody>
          <a:bodyPr/>
          <a:lstStyle/>
          <a:p>
            <a:fld id="{7696F333-3C09-4335-A4E2-142B1DD80F83}" type="slidenum">
              <a:rPr lang="zh-CN" altLang="en-US" smtClean="0"/>
              <a:pPr/>
              <a:t>3</a:t>
            </a:fld>
            <a:endParaRPr lang="en-US" altLang="zh-CN"/>
          </a:p>
        </p:txBody>
      </p:sp>
      <p:pic>
        <p:nvPicPr>
          <p:cNvPr id="2" name="Picture 2" descr="http://t2.gstatic.com/images?q=tbn:ANd9GcSuJqUvvO96e4Va2cVvQHtYOotgjKR1wXv1McGhS_6RSXOc0Nw0"/>
          <p:cNvPicPr>
            <a:picLocks noChangeAspect="1" noChangeArrowheads="1"/>
          </p:cNvPicPr>
          <p:nvPr/>
        </p:nvPicPr>
        <p:blipFill>
          <a:blip r:embed="rId2"/>
          <a:srcRect/>
          <a:stretch>
            <a:fillRect/>
          </a:stretch>
        </p:blipFill>
        <p:spPr bwMode="auto">
          <a:xfrm>
            <a:off x="6643702" y="857232"/>
            <a:ext cx="2143125" cy="2143125"/>
          </a:xfrm>
          <a:prstGeom prst="rect">
            <a:avLst/>
          </a:prstGeom>
          <a:noFill/>
        </p:spPr>
      </p:pic>
    </p:spTree>
    <p:extLst>
      <p:ext uri="{BB962C8B-B14F-4D97-AF65-F5344CB8AC3E}">
        <p14:creationId xmlns:p14="http://schemas.microsoft.com/office/powerpoint/2010/main" val="258280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fade">
                                      <p:cBhvr>
                                        <p:cTn id="10" dur="500"/>
                                        <p:tgtEl>
                                          <p:spTgt spid="92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fade">
                                      <p:cBhvr>
                                        <p:cTn id="13" dur="500"/>
                                        <p:tgtEl>
                                          <p:spTgt spid="921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19">
                                            <p:txEl>
                                              <p:pRg st="3" end="3"/>
                                            </p:txEl>
                                          </p:spTgt>
                                        </p:tgtEl>
                                        <p:attrNameLst>
                                          <p:attrName>style.visibility</p:attrName>
                                        </p:attrNameLst>
                                      </p:cBhvr>
                                      <p:to>
                                        <p:strVal val="visible"/>
                                      </p:to>
                                    </p:set>
                                    <p:animEffect transition="in" filter="fade">
                                      <p:cBhvr>
                                        <p:cTn id="16" dur="500"/>
                                        <p:tgtEl>
                                          <p:spTgt spid="921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219">
                                            <p:txEl>
                                              <p:pRg st="5" end="5"/>
                                            </p:txEl>
                                          </p:spTgt>
                                        </p:tgtEl>
                                        <p:attrNameLst>
                                          <p:attrName>style.visibility</p:attrName>
                                        </p:attrNameLst>
                                      </p:cBhvr>
                                      <p:to>
                                        <p:strVal val="visible"/>
                                      </p:to>
                                    </p:set>
                                    <p:animEffect transition="in" filter="fade">
                                      <p:cBhvr>
                                        <p:cTn id="21" dur="500"/>
                                        <p:tgtEl>
                                          <p:spTgt spid="9219">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219">
                                            <p:txEl>
                                              <p:pRg st="6" end="6"/>
                                            </p:txEl>
                                          </p:spTgt>
                                        </p:tgtEl>
                                        <p:attrNameLst>
                                          <p:attrName>style.visibility</p:attrName>
                                        </p:attrNameLst>
                                      </p:cBhvr>
                                      <p:to>
                                        <p:strVal val="visible"/>
                                      </p:to>
                                    </p:set>
                                    <p:animEffect transition="in" filter="fade">
                                      <p:cBhvr>
                                        <p:cTn id="24" dur="500"/>
                                        <p:tgtEl>
                                          <p:spTgt spid="9219">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219">
                                            <p:txEl>
                                              <p:pRg st="7" end="7"/>
                                            </p:txEl>
                                          </p:spTgt>
                                        </p:tgtEl>
                                        <p:attrNameLst>
                                          <p:attrName>style.visibility</p:attrName>
                                        </p:attrNameLst>
                                      </p:cBhvr>
                                      <p:to>
                                        <p:strVal val="visible"/>
                                      </p:to>
                                    </p:set>
                                    <p:animEffect transition="in" filter="fade">
                                      <p:cBhvr>
                                        <p:cTn id="27" dur="500"/>
                                        <p:tgtEl>
                                          <p:spTgt spid="9219">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19">
                                            <p:txEl>
                                              <p:pRg st="8" end="8"/>
                                            </p:txEl>
                                          </p:spTgt>
                                        </p:tgtEl>
                                        <p:attrNameLst>
                                          <p:attrName>style.visibility</p:attrName>
                                        </p:attrNameLst>
                                      </p:cBhvr>
                                      <p:to>
                                        <p:strVal val="visible"/>
                                      </p:to>
                                    </p:set>
                                    <p:animEffect transition="in" filter="fade">
                                      <p:cBhvr>
                                        <p:cTn id="30" dur="500"/>
                                        <p:tgtEl>
                                          <p:spTgt spid="92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1E579B6-03A8-46B5-A0A9-54BDF4E3C347}"/>
              </a:ext>
            </a:extLst>
          </p:cNvPr>
          <p:cNvSpPr>
            <a:spLocks noGrp="1" noChangeArrowheads="1"/>
          </p:cNvSpPr>
          <p:nvPr>
            <p:ph type="title"/>
          </p:nvPr>
        </p:nvSpPr>
        <p:spPr>
          <a:noFill/>
        </p:spPr>
        <p:txBody>
          <a:bodyPr/>
          <a:lstStyle/>
          <a:p>
            <a:r>
              <a:rPr lang="en-US" altLang="zh-CN">
                <a:ea typeface="宋体" panose="02010600030101010101" pitchFamily="2" charset="-122"/>
              </a:rPr>
              <a:t>Solution </a:t>
            </a:r>
            <a:r>
              <a:rPr lang="en-US" altLang="zh-CN" baseline="-25000">
                <a:ea typeface="宋体" panose="02010600030101010101" pitchFamily="2" charset="-122"/>
              </a:rPr>
              <a:t>i</a:t>
            </a:r>
            <a:r>
              <a:rPr lang="en-US" altLang="zh-CN">
                <a:ea typeface="宋体" panose="02010600030101010101" pitchFamily="2" charset="-122"/>
              </a:rPr>
              <a:t> (Distance = 941)</a:t>
            </a:r>
          </a:p>
        </p:txBody>
      </p:sp>
      <p:graphicFrame>
        <p:nvGraphicFramePr>
          <p:cNvPr id="25603" name="Object 3">
            <a:hlinkClick r:id="" action="ppaction://ole?verb=0"/>
            <a:extLst>
              <a:ext uri="{FF2B5EF4-FFF2-40B4-BE49-F238E27FC236}">
                <a16:creationId xmlns:a16="http://schemas.microsoft.com/office/drawing/2014/main" id="{BD41F56F-EA3E-4A99-95E3-9C5A4CC86092}"/>
              </a:ext>
            </a:extLst>
          </p:cNvPr>
          <p:cNvGraphicFramePr>
            <a:graphicFrameLocks/>
          </p:cNvGraphicFramePr>
          <p:nvPr/>
        </p:nvGraphicFramePr>
        <p:xfrm>
          <a:off x="609600" y="1431925"/>
          <a:ext cx="7924800" cy="4587875"/>
        </p:xfrm>
        <a:graphic>
          <a:graphicData uri="http://schemas.openxmlformats.org/presentationml/2006/ole">
            <mc:AlternateContent xmlns:mc="http://schemas.openxmlformats.org/markup-compatibility/2006">
              <mc:Choice xmlns:v="urn:schemas-microsoft-com:vml" Requires="v">
                <p:oleObj spid="_x0000_s25663" name="Chart" r:id="rId3" imgW="6050280" imgH="3535680" progId="Excel.Chart.5">
                  <p:embed followColorScheme="full"/>
                </p:oleObj>
              </mc:Choice>
              <mc:Fallback>
                <p:oleObj name="Chart" r:id="rId3" imgW="6050280" imgH="3535680" progId="Excel.Chart.5">
                  <p:embed followColorScheme="full"/>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31925"/>
                        <a:ext cx="7924800"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351DF33-A7D3-408A-B1A2-487A68CC98BC}"/>
              </a:ext>
            </a:extLst>
          </p:cNvPr>
          <p:cNvSpPr>
            <a:spLocks noGrp="1" noChangeArrowheads="1"/>
          </p:cNvSpPr>
          <p:nvPr>
            <p:ph type="title"/>
          </p:nvPr>
        </p:nvSpPr>
        <p:spPr>
          <a:noFill/>
        </p:spPr>
        <p:txBody>
          <a:bodyPr/>
          <a:lstStyle/>
          <a:p>
            <a:r>
              <a:rPr lang="en-US" altLang="zh-CN">
                <a:ea typeface="宋体" panose="02010600030101010101" pitchFamily="2" charset="-122"/>
              </a:rPr>
              <a:t>Solution </a:t>
            </a:r>
            <a:r>
              <a:rPr lang="en-US" altLang="zh-CN" baseline="-25000">
                <a:ea typeface="宋体" panose="02010600030101010101" pitchFamily="2" charset="-122"/>
              </a:rPr>
              <a:t>j</a:t>
            </a:r>
            <a:r>
              <a:rPr lang="en-US" altLang="zh-CN">
                <a:ea typeface="宋体" panose="02010600030101010101" pitchFamily="2" charset="-122"/>
              </a:rPr>
              <a:t>(Distance = 800)</a:t>
            </a:r>
          </a:p>
        </p:txBody>
      </p:sp>
      <p:graphicFrame>
        <p:nvGraphicFramePr>
          <p:cNvPr id="26627" name="Object 3">
            <a:hlinkClick r:id="" action="ppaction://ole?verb=0"/>
            <a:extLst>
              <a:ext uri="{FF2B5EF4-FFF2-40B4-BE49-F238E27FC236}">
                <a16:creationId xmlns:a16="http://schemas.microsoft.com/office/drawing/2014/main" id="{B339DF7E-EB4E-43FC-BEEF-3A8D281EC439}"/>
              </a:ext>
            </a:extLst>
          </p:cNvPr>
          <p:cNvGraphicFramePr>
            <a:graphicFrameLocks/>
          </p:cNvGraphicFramePr>
          <p:nvPr/>
        </p:nvGraphicFramePr>
        <p:xfrm>
          <a:off x="685800" y="1431925"/>
          <a:ext cx="7772400" cy="4587875"/>
        </p:xfrm>
        <a:graphic>
          <a:graphicData uri="http://schemas.openxmlformats.org/presentationml/2006/ole">
            <mc:AlternateContent xmlns:mc="http://schemas.openxmlformats.org/markup-compatibility/2006">
              <mc:Choice xmlns:v="urn:schemas-microsoft-com:vml" Requires="v">
                <p:oleObj spid="_x0000_s26687" name="Chart" r:id="rId3" imgW="6073140" imgH="3535680" progId="Excel.Chart.5">
                  <p:embed followColorScheme="full"/>
                </p:oleObj>
              </mc:Choice>
              <mc:Fallback>
                <p:oleObj name="Chart" r:id="rId3" imgW="6073140" imgH="3535680" progId="Excel.Chart.5">
                  <p:embed followColorScheme="full"/>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431925"/>
                        <a:ext cx="7772400"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EFB750C-FCE1-443A-A42E-99D167E19337}"/>
              </a:ext>
            </a:extLst>
          </p:cNvPr>
          <p:cNvSpPr>
            <a:spLocks noGrp="1" noChangeArrowheads="1"/>
          </p:cNvSpPr>
          <p:nvPr>
            <p:ph type="title"/>
          </p:nvPr>
        </p:nvSpPr>
        <p:spPr>
          <a:noFill/>
        </p:spPr>
        <p:txBody>
          <a:bodyPr/>
          <a:lstStyle/>
          <a:p>
            <a:r>
              <a:rPr lang="en-US" altLang="zh-CN">
                <a:ea typeface="宋体" panose="02010600030101010101" pitchFamily="2" charset="-122"/>
              </a:rPr>
              <a:t>Solution </a:t>
            </a:r>
            <a:r>
              <a:rPr lang="en-US" altLang="zh-CN" baseline="-25000">
                <a:ea typeface="宋体" panose="02010600030101010101" pitchFamily="2" charset="-122"/>
              </a:rPr>
              <a:t>k</a:t>
            </a:r>
            <a:r>
              <a:rPr lang="en-US" altLang="zh-CN">
                <a:ea typeface="宋体" panose="02010600030101010101" pitchFamily="2" charset="-122"/>
              </a:rPr>
              <a:t>(Distance = 652)</a:t>
            </a:r>
          </a:p>
        </p:txBody>
      </p:sp>
      <p:graphicFrame>
        <p:nvGraphicFramePr>
          <p:cNvPr id="27651" name="Object 3">
            <a:hlinkClick r:id="" action="ppaction://ole?verb=0"/>
            <a:extLst>
              <a:ext uri="{FF2B5EF4-FFF2-40B4-BE49-F238E27FC236}">
                <a16:creationId xmlns:a16="http://schemas.microsoft.com/office/drawing/2014/main" id="{64168A81-530E-4A88-A702-312577ED61DA}"/>
              </a:ext>
            </a:extLst>
          </p:cNvPr>
          <p:cNvGraphicFramePr>
            <a:graphicFrameLocks/>
          </p:cNvGraphicFramePr>
          <p:nvPr/>
        </p:nvGraphicFramePr>
        <p:xfrm>
          <a:off x="609600" y="1401763"/>
          <a:ext cx="8001000" cy="4618037"/>
        </p:xfrm>
        <a:graphic>
          <a:graphicData uri="http://schemas.openxmlformats.org/presentationml/2006/ole">
            <mc:AlternateContent xmlns:mc="http://schemas.openxmlformats.org/markup-compatibility/2006">
              <mc:Choice xmlns:v="urn:schemas-microsoft-com:vml" Requires="v">
                <p:oleObj spid="_x0000_s27711" name="Chart" r:id="rId3" imgW="6080760" imgH="3604260" progId="Excel.Chart.5">
                  <p:embed followColorScheme="full"/>
                </p:oleObj>
              </mc:Choice>
              <mc:Fallback>
                <p:oleObj name="Chart" r:id="rId3" imgW="6080760" imgH="3604260" progId="Excel.Chart.5">
                  <p:embed followColorScheme="full"/>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01763"/>
                        <a:ext cx="8001000" cy="461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9F21033-E47F-4C4A-B7F6-579B3641A56B}"/>
              </a:ext>
            </a:extLst>
          </p:cNvPr>
          <p:cNvSpPr>
            <a:spLocks noGrp="1" noChangeArrowheads="1"/>
          </p:cNvSpPr>
          <p:nvPr>
            <p:ph type="title"/>
          </p:nvPr>
        </p:nvSpPr>
        <p:spPr>
          <a:xfrm>
            <a:off x="457200" y="228600"/>
            <a:ext cx="8305800" cy="1066800"/>
          </a:xfrm>
          <a:noFill/>
        </p:spPr>
        <p:txBody>
          <a:bodyPr/>
          <a:lstStyle/>
          <a:p>
            <a:r>
              <a:rPr lang="en-US" altLang="zh-CN">
                <a:ea typeface="宋体" panose="02010600030101010101" pitchFamily="2" charset="-122"/>
              </a:rPr>
              <a:t>Best Solution (Distance = 420)</a:t>
            </a:r>
          </a:p>
        </p:txBody>
      </p:sp>
      <p:graphicFrame>
        <p:nvGraphicFramePr>
          <p:cNvPr id="28675" name="Object 3">
            <a:hlinkClick r:id="" action="ppaction://ole?verb=0"/>
            <a:extLst>
              <a:ext uri="{FF2B5EF4-FFF2-40B4-BE49-F238E27FC236}">
                <a16:creationId xmlns:a16="http://schemas.microsoft.com/office/drawing/2014/main" id="{3A1DF965-F79F-4E90-AFA7-70766F814D67}"/>
              </a:ext>
            </a:extLst>
          </p:cNvPr>
          <p:cNvGraphicFramePr>
            <a:graphicFrameLocks/>
          </p:cNvGraphicFramePr>
          <p:nvPr/>
        </p:nvGraphicFramePr>
        <p:xfrm>
          <a:off x="685800" y="1431925"/>
          <a:ext cx="7772400" cy="4587875"/>
        </p:xfrm>
        <a:graphic>
          <a:graphicData uri="http://schemas.openxmlformats.org/presentationml/2006/ole">
            <mc:AlternateContent xmlns:mc="http://schemas.openxmlformats.org/markup-compatibility/2006">
              <mc:Choice xmlns:v="urn:schemas-microsoft-com:vml" Requires="v">
                <p:oleObj spid="_x0000_s28735" name="Chart" r:id="rId3" imgW="6103620" imgH="3535680" progId="Excel.Chart.5">
                  <p:embed followColorScheme="full"/>
                </p:oleObj>
              </mc:Choice>
              <mc:Fallback>
                <p:oleObj name="Chart" r:id="rId3" imgW="6103620" imgH="3535680" progId="Excel.Chart.5">
                  <p:embed followColorScheme="full"/>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431925"/>
                        <a:ext cx="7772400"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F061A29-B97E-4A86-A670-057FB772179F}"/>
              </a:ext>
            </a:extLst>
          </p:cNvPr>
          <p:cNvSpPr>
            <a:spLocks noGrp="1" noChangeArrowheads="1"/>
          </p:cNvSpPr>
          <p:nvPr>
            <p:ph type="title"/>
          </p:nvPr>
        </p:nvSpPr>
        <p:spPr>
          <a:noFill/>
        </p:spPr>
        <p:txBody>
          <a:bodyPr/>
          <a:lstStyle/>
          <a:p>
            <a:r>
              <a:rPr lang="en-US" altLang="zh-CN" dirty="0">
                <a:ea typeface="宋体" panose="02010600030101010101" pitchFamily="2" charset="-122"/>
              </a:rPr>
              <a:t>Overview of Performance</a:t>
            </a:r>
          </a:p>
        </p:txBody>
      </p:sp>
      <p:graphicFrame>
        <p:nvGraphicFramePr>
          <p:cNvPr id="29699" name="Object 3">
            <a:hlinkClick r:id="" action="ppaction://ole?verb=0"/>
            <a:extLst>
              <a:ext uri="{FF2B5EF4-FFF2-40B4-BE49-F238E27FC236}">
                <a16:creationId xmlns:a16="http://schemas.microsoft.com/office/drawing/2014/main" id="{533E2D5C-A0B8-4586-88EA-E6563B347636}"/>
              </a:ext>
            </a:extLst>
          </p:cNvPr>
          <p:cNvGraphicFramePr>
            <a:graphicFrameLocks/>
          </p:cNvGraphicFramePr>
          <p:nvPr/>
        </p:nvGraphicFramePr>
        <p:xfrm>
          <a:off x="304800" y="1371600"/>
          <a:ext cx="8610600" cy="4648200"/>
        </p:xfrm>
        <a:graphic>
          <a:graphicData uri="http://schemas.openxmlformats.org/presentationml/2006/ole">
            <mc:AlternateContent xmlns:mc="http://schemas.openxmlformats.org/markup-compatibility/2006">
              <mc:Choice xmlns:v="urn:schemas-microsoft-com:vml" Requires="v">
                <p:oleObj spid="_x0000_s29759" name="Chart" r:id="rId3" imgW="4884420" imgH="3360420" progId="Excel.Chart.5">
                  <p:embed followColorScheme="full"/>
                </p:oleObj>
              </mc:Choice>
              <mc:Fallback>
                <p:oleObj name="Chart" r:id="rId3" imgW="4884420" imgH="3360420" progId="Excel.Chart.5">
                  <p:embed followColorScheme="full"/>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71600"/>
                        <a:ext cx="8610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Group 2">
            <a:extLst>
              <a:ext uri="{FF2B5EF4-FFF2-40B4-BE49-F238E27FC236}">
                <a16:creationId xmlns:a16="http://schemas.microsoft.com/office/drawing/2014/main" id="{EEE0B40B-D643-406C-8819-C81DFAD48E9D}"/>
              </a:ext>
            </a:extLst>
          </p:cNvPr>
          <p:cNvGrpSpPr>
            <a:grpSpLocks/>
          </p:cNvGrpSpPr>
          <p:nvPr/>
        </p:nvGrpSpPr>
        <p:grpSpPr bwMode="auto">
          <a:xfrm>
            <a:off x="2915816" y="1484784"/>
            <a:ext cx="3048000" cy="3048000"/>
            <a:chOff x="1958" y="973"/>
            <a:chExt cx="1920" cy="1920"/>
          </a:xfrm>
        </p:grpSpPr>
        <p:sp>
          <p:nvSpPr>
            <p:cNvPr id="125955" name="Rectangle 3">
              <a:extLst>
                <a:ext uri="{FF2B5EF4-FFF2-40B4-BE49-F238E27FC236}">
                  <a16:creationId xmlns:a16="http://schemas.microsoft.com/office/drawing/2014/main" id="{CE3D9033-ADEA-489F-A3AA-D94EFE608475}"/>
                </a:ext>
              </a:extLst>
            </p:cNvPr>
            <p:cNvSpPr>
              <a:spLocks noChangeArrowheads="1"/>
            </p:cNvSpPr>
            <p:nvPr/>
          </p:nvSpPr>
          <p:spPr bwMode="auto">
            <a:xfrm>
              <a:off x="1958" y="97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6" name="Rectangle 4">
              <a:extLst>
                <a:ext uri="{FF2B5EF4-FFF2-40B4-BE49-F238E27FC236}">
                  <a16:creationId xmlns:a16="http://schemas.microsoft.com/office/drawing/2014/main" id="{6331049C-15D8-4392-B9C7-81034F5C8316}"/>
                </a:ext>
              </a:extLst>
            </p:cNvPr>
            <p:cNvSpPr>
              <a:spLocks noChangeArrowheads="1"/>
            </p:cNvSpPr>
            <p:nvPr/>
          </p:nvSpPr>
          <p:spPr bwMode="auto">
            <a:xfrm>
              <a:off x="2198" y="9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Rectangle 5">
              <a:extLst>
                <a:ext uri="{FF2B5EF4-FFF2-40B4-BE49-F238E27FC236}">
                  <a16:creationId xmlns:a16="http://schemas.microsoft.com/office/drawing/2014/main" id="{FC72C228-D3B1-4523-955E-A48ECDC27D2A}"/>
                </a:ext>
              </a:extLst>
            </p:cNvPr>
            <p:cNvSpPr>
              <a:spLocks noChangeArrowheads="1"/>
            </p:cNvSpPr>
            <p:nvPr/>
          </p:nvSpPr>
          <p:spPr bwMode="auto">
            <a:xfrm>
              <a:off x="1958" y="12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Rectangle 6">
              <a:extLst>
                <a:ext uri="{FF2B5EF4-FFF2-40B4-BE49-F238E27FC236}">
                  <a16:creationId xmlns:a16="http://schemas.microsoft.com/office/drawing/2014/main" id="{1DFE589C-A011-4024-AD01-C9F5E3501864}"/>
                </a:ext>
              </a:extLst>
            </p:cNvPr>
            <p:cNvSpPr>
              <a:spLocks noChangeArrowheads="1"/>
            </p:cNvSpPr>
            <p:nvPr/>
          </p:nvSpPr>
          <p:spPr bwMode="auto">
            <a:xfrm>
              <a:off x="2198" y="121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Rectangle 7">
              <a:extLst>
                <a:ext uri="{FF2B5EF4-FFF2-40B4-BE49-F238E27FC236}">
                  <a16:creationId xmlns:a16="http://schemas.microsoft.com/office/drawing/2014/main" id="{7BDE5AC6-62A3-4336-A051-E71F406DBE4C}"/>
                </a:ext>
              </a:extLst>
            </p:cNvPr>
            <p:cNvSpPr>
              <a:spLocks noChangeArrowheads="1"/>
            </p:cNvSpPr>
            <p:nvPr/>
          </p:nvSpPr>
          <p:spPr bwMode="auto">
            <a:xfrm>
              <a:off x="2438" y="9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8">
              <a:extLst>
                <a:ext uri="{FF2B5EF4-FFF2-40B4-BE49-F238E27FC236}">
                  <a16:creationId xmlns:a16="http://schemas.microsoft.com/office/drawing/2014/main" id="{9BDE2C25-2D09-4931-AADD-73F152980DB8}"/>
                </a:ext>
              </a:extLst>
            </p:cNvPr>
            <p:cNvSpPr>
              <a:spLocks noChangeArrowheads="1"/>
            </p:cNvSpPr>
            <p:nvPr/>
          </p:nvSpPr>
          <p:spPr bwMode="auto">
            <a:xfrm>
              <a:off x="2678" y="9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1" name="Rectangle 9">
              <a:extLst>
                <a:ext uri="{FF2B5EF4-FFF2-40B4-BE49-F238E27FC236}">
                  <a16:creationId xmlns:a16="http://schemas.microsoft.com/office/drawing/2014/main" id="{9BFA5CA7-4D73-48D3-88BA-3E68E07B81D4}"/>
                </a:ext>
              </a:extLst>
            </p:cNvPr>
            <p:cNvSpPr>
              <a:spLocks noChangeArrowheads="1"/>
            </p:cNvSpPr>
            <p:nvPr/>
          </p:nvSpPr>
          <p:spPr bwMode="auto">
            <a:xfrm>
              <a:off x="2438" y="12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2" name="Rectangle 10">
              <a:extLst>
                <a:ext uri="{FF2B5EF4-FFF2-40B4-BE49-F238E27FC236}">
                  <a16:creationId xmlns:a16="http://schemas.microsoft.com/office/drawing/2014/main" id="{96096F41-66B6-4298-883D-2DE05B473D64}"/>
                </a:ext>
              </a:extLst>
            </p:cNvPr>
            <p:cNvSpPr>
              <a:spLocks noChangeArrowheads="1"/>
            </p:cNvSpPr>
            <p:nvPr/>
          </p:nvSpPr>
          <p:spPr bwMode="auto">
            <a:xfrm>
              <a:off x="2678" y="12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Rectangle 11">
              <a:extLst>
                <a:ext uri="{FF2B5EF4-FFF2-40B4-BE49-F238E27FC236}">
                  <a16:creationId xmlns:a16="http://schemas.microsoft.com/office/drawing/2014/main" id="{22D2C428-DAAF-4B47-BFD1-EB966E22E771}"/>
                </a:ext>
              </a:extLst>
            </p:cNvPr>
            <p:cNvSpPr>
              <a:spLocks noChangeArrowheads="1"/>
            </p:cNvSpPr>
            <p:nvPr/>
          </p:nvSpPr>
          <p:spPr bwMode="auto">
            <a:xfrm>
              <a:off x="1958" y="14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Rectangle 12">
              <a:extLst>
                <a:ext uri="{FF2B5EF4-FFF2-40B4-BE49-F238E27FC236}">
                  <a16:creationId xmlns:a16="http://schemas.microsoft.com/office/drawing/2014/main" id="{FC3E7787-0668-4820-B665-E3259CE1CC0E}"/>
                </a:ext>
              </a:extLst>
            </p:cNvPr>
            <p:cNvSpPr>
              <a:spLocks noChangeArrowheads="1"/>
            </p:cNvSpPr>
            <p:nvPr/>
          </p:nvSpPr>
          <p:spPr bwMode="auto">
            <a:xfrm>
              <a:off x="2198" y="14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Rectangle 13">
              <a:extLst>
                <a:ext uri="{FF2B5EF4-FFF2-40B4-BE49-F238E27FC236}">
                  <a16:creationId xmlns:a16="http://schemas.microsoft.com/office/drawing/2014/main" id="{1E2E30F1-B241-4787-B493-10F17AC22AFD}"/>
                </a:ext>
              </a:extLst>
            </p:cNvPr>
            <p:cNvSpPr>
              <a:spLocks noChangeArrowheads="1"/>
            </p:cNvSpPr>
            <p:nvPr/>
          </p:nvSpPr>
          <p:spPr bwMode="auto">
            <a:xfrm>
              <a:off x="1958" y="169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4">
              <a:extLst>
                <a:ext uri="{FF2B5EF4-FFF2-40B4-BE49-F238E27FC236}">
                  <a16:creationId xmlns:a16="http://schemas.microsoft.com/office/drawing/2014/main" id="{8019F5CF-D156-40AD-B43F-4935C0B8E8AD}"/>
                </a:ext>
              </a:extLst>
            </p:cNvPr>
            <p:cNvSpPr>
              <a:spLocks noChangeArrowheads="1"/>
            </p:cNvSpPr>
            <p:nvPr/>
          </p:nvSpPr>
          <p:spPr bwMode="auto">
            <a:xfrm>
              <a:off x="2198" y="169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7" name="Rectangle 15">
              <a:extLst>
                <a:ext uri="{FF2B5EF4-FFF2-40B4-BE49-F238E27FC236}">
                  <a16:creationId xmlns:a16="http://schemas.microsoft.com/office/drawing/2014/main" id="{2D2AF9DE-F69D-41FD-B7FC-E054B4B72F09}"/>
                </a:ext>
              </a:extLst>
            </p:cNvPr>
            <p:cNvSpPr>
              <a:spLocks noChangeArrowheads="1"/>
            </p:cNvSpPr>
            <p:nvPr/>
          </p:nvSpPr>
          <p:spPr bwMode="auto">
            <a:xfrm>
              <a:off x="2438" y="145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8" name="Rectangle 16">
              <a:extLst>
                <a:ext uri="{FF2B5EF4-FFF2-40B4-BE49-F238E27FC236}">
                  <a16:creationId xmlns:a16="http://schemas.microsoft.com/office/drawing/2014/main" id="{E18D9BCC-4C4F-42D5-A0EE-DB8C8022B255}"/>
                </a:ext>
              </a:extLst>
            </p:cNvPr>
            <p:cNvSpPr>
              <a:spLocks noChangeArrowheads="1"/>
            </p:cNvSpPr>
            <p:nvPr/>
          </p:nvSpPr>
          <p:spPr bwMode="auto">
            <a:xfrm>
              <a:off x="2678" y="14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Rectangle 17">
              <a:extLst>
                <a:ext uri="{FF2B5EF4-FFF2-40B4-BE49-F238E27FC236}">
                  <a16:creationId xmlns:a16="http://schemas.microsoft.com/office/drawing/2014/main" id="{72ACA92E-2D7E-41EB-A93B-0123AC484F4F}"/>
                </a:ext>
              </a:extLst>
            </p:cNvPr>
            <p:cNvSpPr>
              <a:spLocks noChangeArrowheads="1"/>
            </p:cNvSpPr>
            <p:nvPr/>
          </p:nvSpPr>
          <p:spPr bwMode="auto">
            <a:xfrm>
              <a:off x="2438" y="169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Rectangle 18">
              <a:extLst>
                <a:ext uri="{FF2B5EF4-FFF2-40B4-BE49-F238E27FC236}">
                  <a16:creationId xmlns:a16="http://schemas.microsoft.com/office/drawing/2014/main" id="{490C4216-7FE6-45D6-BB70-FB885CAC3FA9}"/>
                </a:ext>
              </a:extLst>
            </p:cNvPr>
            <p:cNvSpPr>
              <a:spLocks noChangeArrowheads="1"/>
            </p:cNvSpPr>
            <p:nvPr/>
          </p:nvSpPr>
          <p:spPr bwMode="auto">
            <a:xfrm>
              <a:off x="2678" y="169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Rectangle 19">
              <a:extLst>
                <a:ext uri="{FF2B5EF4-FFF2-40B4-BE49-F238E27FC236}">
                  <a16:creationId xmlns:a16="http://schemas.microsoft.com/office/drawing/2014/main" id="{100171E0-5F49-4B79-B2E9-3819DC2D2BD1}"/>
                </a:ext>
              </a:extLst>
            </p:cNvPr>
            <p:cNvSpPr>
              <a:spLocks noChangeArrowheads="1"/>
            </p:cNvSpPr>
            <p:nvPr/>
          </p:nvSpPr>
          <p:spPr bwMode="auto">
            <a:xfrm>
              <a:off x="2918" y="97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0">
              <a:extLst>
                <a:ext uri="{FF2B5EF4-FFF2-40B4-BE49-F238E27FC236}">
                  <a16:creationId xmlns:a16="http://schemas.microsoft.com/office/drawing/2014/main" id="{AAF8F911-1D14-4CC4-B8EF-3DC3343C4016}"/>
                </a:ext>
              </a:extLst>
            </p:cNvPr>
            <p:cNvSpPr>
              <a:spLocks noChangeArrowheads="1"/>
            </p:cNvSpPr>
            <p:nvPr/>
          </p:nvSpPr>
          <p:spPr bwMode="auto">
            <a:xfrm>
              <a:off x="3158" y="9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3" name="Rectangle 21">
              <a:extLst>
                <a:ext uri="{FF2B5EF4-FFF2-40B4-BE49-F238E27FC236}">
                  <a16:creationId xmlns:a16="http://schemas.microsoft.com/office/drawing/2014/main" id="{3CB30083-A9C3-4350-9C34-3982EFD40A1C}"/>
                </a:ext>
              </a:extLst>
            </p:cNvPr>
            <p:cNvSpPr>
              <a:spLocks noChangeArrowheads="1"/>
            </p:cNvSpPr>
            <p:nvPr/>
          </p:nvSpPr>
          <p:spPr bwMode="auto">
            <a:xfrm>
              <a:off x="2918" y="121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4" name="Rectangle 22">
              <a:extLst>
                <a:ext uri="{FF2B5EF4-FFF2-40B4-BE49-F238E27FC236}">
                  <a16:creationId xmlns:a16="http://schemas.microsoft.com/office/drawing/2014/main" id="{910E901C-D90F-4A59-B4C0-C942CCB0E1AC}"/>
                </a:ext>
              </a:extLst>
            </p:cNvPr>
            <p:cNvSpPr>
              <a:spLocks noChangeArrowheads="1"/>
            </p:cNvSpPr>
            <p:nvPr/>
          </p:nvSpPr>
          <p:spPr bwMode="auto">
            <a:xfrm>
              <a:off x="3158" y="12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Rectangle 23">
              <a:extLst>
                <a:ext uri="{FF2B5EF4-FFF2-40B4-BE49-F238E27FC236}">
                  <a16:creationId xmlns:a16="http://schemas.microsoft.com/office/drawing/2014/main" id="{27D8D1EC-9CCD-4704-A288-89CC78D0D80D}"/>
                </a:ext>
              </a:extLst>
            </p:cNvPr>
            <p:cNvSpPr>
              <a:spLocks noChangeArrowheads="1"/>
            </p:cNvSpPr>
            <p:nvPr/>
          </p:nvSpPr>
          <p:spPr bwMode="auto">
            <a:xfrm>
              <a:off x="3398" y="9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Rectangle 24">
              <a:extLst>
                <a:ext uri="{FF2B5EF4-FFF2-40B4-BE49-F238E27FC236}">
                  <a16:creationId xmlns:a16="http://schemas.microsoft.com/office/drawing/2014/main" id="{28964982-B64F-42F4-9AE7-D27D798282D8}"/>
                </a:ext>
              </a:extLst>
            </p:cNvPr>
            <p:cNvSpPr>
              <a:spLocks noChangeArrowheads="1"/>
            </p:cNvSpPr>
            <p:nvPr/>
          </p:nvSpPr>
          <p:spPr bwMode="auto">
            <a:xfrm>
              <a:off x="3638" y="9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Rectangle 25">
              <a:extLst>
                <a:ext uri="{FF2B5EF4-FFF2-40B4-BE49-F238E27FC236}">
                  <a16:creationId xmlns:a16="http://schemas.microsoft.com/office/drawing/2014/main" id="{7953066E-3D10-40E4-82ED-A121CCD90381}"/>
                </a:ext>
              </a:extLst>
            </p:cNvPr>
            <p:cNvSpPr>
              <a:spLocks noChangeArrowheads="1"/>
            </p:cNvSpPr>
            <p:nvPr/>
          </p:nvSpPr>
          <p:spPr bwMode="auto">
            <a:xfrm>
              <a:off x="3398" y="12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6">
              <a:extLst>
                <a:ext uri="{FF2B5EF4-FFF2-40B4-BE49-F238E27FC236}">
                  <a16:creationId xmlns:a16="http://schemas.microsoft.com/office/drawing/2014/main" id="{D5E43F89-0450-414C-976F-D6A810BEB0C2}"/>
                </a:ext>
              </a:extLst>
            </p:cNvPr>
            <p:cNvSpPr>
              <a:spLocks noChangeArrowheads="1"/>
            </p:cNvSpPr>
            <p:nvPr/>
          </p:nvSpPr>
          <p:spPr bwMode="auto">
            <a:xfrm>
              <a:off x="3638" y="121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9" name="Rectangle 27">
              <a:extLst>
                <a:ext uri="{FF2B5EF4-FFF2-40B4-BE49-F238E27FC236}">
                  <a16:creationId xmlns:a16="http://schemas.microsoft.com/office/drawing/2014/main" id="{16997122-BBAD-49F8-81F8-806F4559D8B8}"/>
                </a:ext>
              </a:extLst>
            </p:cNvPr>
            <p:cNvSpPr>
              <a:spLocks noChangeArrowheads="1"/>
            </p:cNvSpPr>
            <p:nvPr/>
          </p:nvSpPr>
          <p:spPr bwMode="auto">
            <a:xfrm>
              <a:off x="2918" y="145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0" name="Rectangle 28">
              <a:extLst>
                <a:ext uri="{FF2B5EF4-FFF2-40B4-BE49-F238E27FC236}">
                  <a16:creationId xmlns:a16="http://schemas.microsoft.com/office/drawing/2014/main" id="{4924E5CF-D7D4-45C0-AA38-955413DF9E05}"/>
                </a:ext>
              </a:extLst>
            </p:cNvPr>
            <p:cNvSpPr>
              <a:spLocks noChangeArrowheads="1"/>
            </p:cNvSpPr>
            <p:nvPr/>
          </p:nvSpPr>
          <p:spPr bwMode="auto">
            <a:xfrm>
              <a:off x="3158" y="14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Rectangle 29">
              <a:extLst>
                <a:ext uri="{FF2B5EF4-FFF2-40B4-BE49-F238E27FC236}">
                  <a16:creationId xmlns:a16="http://schemas.microsoft.com/office/drawing/2014/main" id="{820F2FA3-536F-433C-B72A-4A96D4583E4A}"/>
                </a:ext>
              </a:extLst>
            </p:cNvPr>
            <p:cNvSpPr>
              <a:spLocks noChangeArrowheads="1"/>
            </p:cNvSpPr>
            <p:nvPr/>
          </p:nvSpPr>
          <p:spPr bwMode="auto">
            <a:xfrm>
              <a:off x="2918" y="169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Rectangle 30">
              <a:extLst>
                <a:ext uri="{FF2B5EF4-FFF2-40B4-BE49-F238E27FC236}">
                  <a16:creationId xmlns:a16="http://schemas.microsoft.com/office/drawing/2014/main" id="{82B46B89-9D5F-4C56-8309-49240E38268B}"/>
                </a:ext>
              </a:extLst>
            </p:cNvPr>
            <p:cNvSpPr>
              <a:spLocks noChangeArrowheads="1"/>
            </p:cNvSpPr>
            <p:nvPr/>
          </p:nvSpPr>
          <p:spPr bwMode="auto">
            <a:xfrm>
              <a:off x="3158" y="169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Rectangle 31">
              <a:extLst>
                <a:ext uri="{FF2B5EF4-FFF2-40B4-BE49-F238E27FC236}">
                  <a16:creationId xmlns:a16="http://schemas.microsoft.com/office/drawing/2014/main" id="{8D6AD959-252B-4912-A581-CAC8F936F45E}"/>
                </a:ext>
              </a:extLst>
            </p:cNvPr>
            <p:cNvSpPr>
              <a:spLocks noChangeArrowheads="1"/>
            </p:cNvSpPr>
            <p:nvPr/>
          </p:nvSpPr>
          <p:spPr bwMode="auto">
            <a:xfrm>
              <a:off x="3398" y="145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Rectangle 32">
              <a:extLst>
                <a:ext uri="{FF2B5EF4-FFF2-40B4-BE49-F238E27FC236}">
                  <a16:creationId xmlns:a16="http://schemas.microsoft.com/office/drawing/2014/main" id="{AD4A9235-E52A-435F-9F80-768F47C12AAA}"/>
                </a:ext>
              </a:extLst>
            </p:cNvPr>
            <p:cNvSpPr>
              <a:spLocks noChangeArrowheads="1"/>
            </p:cNvSpPr>
            <p:nvPr/>
          </p:nvSpPr>
          <p:spPr bwMode="auto">
            <a:xfrm>
              <a:off x="3638" y="14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Rectangle 33">
              <a:extLst>
                <a:ext uri="{FF2B5EF4-FFF2-40B4-BE49-F238E27FC236}">
                  <a16:creationId xmlns:a16="http://schemas.microsoft.com/office/drawing/2014/main" id="{EF490317-08C5-4A14-A9D2-417BCBBF9C90}"/>
                </a:ext>
              </a:extLst>
            </p:cNvPr>
            <p:cNvSpPr>
              <a:spLocks noChangeArrowheads="1"/>
            </p:cNvSpPr>
            <p:nvPr/>
          </p:nvSpPr>
          <p:spPr bwMode="auto">
            <a:xfrm>
              <a:off x="3398" y="169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Rectangle 34">
              <a:extLst>
                <a:ext uri="{FF2B5EF4-FFF2-40B4-BE49-F238E27FC236}">
                  <a16:creationId xmlns:a16="http://schemas.microsoft.com/office/drawing/2014/main" id="{C8A182BC-D020-40B1-B527-C5A5788F0429}"/>
                </a:ext>
              </a:extLst>
            </p:cNvPr>
            <p:cNvSpPr>
              <a:spLocks noChangeArrowheads="1"/>
            </p:cNvSpPr>
            <p:nvPr/>
          </p:nvSpPr>
          <p:spPr bwMode="auto">
            <a:xfrm>
              <a:off x="3638" y="169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Rectangle 35">
              <a:extLst>
                <a:ext uri="{FF2B5EF4-FFF2-40B4-BE49-F238E27FC236}">
                  <a16:creationId xmlns:a16="http://schemas.microsoft.com/office/drawing/2014/main" id="{02C879FB-5814-4A5E-B380-E7292BFEEAE4}"/>
                </a:ext>
              </a:extLst>
            </p:cNvPr>
            <p:cNvSpPr>
              <a:spLocks noChangeArrowheads="1"/>
            </p:cNvSpPr>
            <p:nvPr/>
          </p:nvSpPr>
          <p:spPr bwMode="auto">
            <a:xfrm>
              <a:off x="1958" y="193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Rectangle 36">
              <a:extLst>
                <a:ext uri="{FF2B5EF4-FFF2-40B4-BE49-F238E27FC236}">
                  <a16:creationId xmlns:a16="http://schemas.microsoft.com/office/drawing/2014/main" id="{0A87DB0A-E6F7-4DFB-8235-26F09FF7E7FB}"/>
                </a:ext>
              </a:extLst>
            </p:cNvPr>
            <p:cNvSpPr>
              <a:spLocks noChangeArrowheads="1"/>
            </p:cNvSpPr>
            <p:nvPr/>
          </p:nvSpPr>
          <p:spPr bwMode="auto">
            <a:xfrm>
              <a:off x="2198" y="193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Rectangle 37">
              <a:extLst>
                <a:ext uri="{FF2B5EF4-FFF2-40B4-BE49-F238E27FC236}">
                  <a16:creationId xmlns:a16="http://schemas.microsoft.com/office/drawing/2014/main" id="{9B4B3242-AEFA-4E84-B074-73DC76FFC50B}"/>
                </a:ext>
              </a:extLst>
            </p:cNvPr>
            <p:cNvSpPr>
              <a:spLocks noChangeArrowheads="1"/>
            </p:cNvSpPr>
            <p:nvPr/>
          </p:nvSpPr>
          <p:spPr bwMode="auto">
            <a:xfrm>
              <a:off x="1958" y="21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0" name="Rectangle 38">
              <a:extLst>
                <a:ext uri="{FF2B5EF4-FFF2-40B4-BE49-F238E27FC236}">
                  <a16:creationId xmlns:a16="http://schemas.microsoft.com/office/drawing/2014/main" id="{B4C8D537-7B00-4685-B14F-C663BB5089C7}"/>
                </a:ext>
              </a:extLst>
            </p:cNvPr>
            <p:cNvSpPr>
              <a:spLocks noChangeArrowheads="1"/>
            </p:cNvSpPr>
            <p:nvPr/>
          </p:nvSpPr>
          <p:spPr bwMode="auto">
            <a:xfrm>
              <a:off x="2198" y="21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1" name="Rectangle 39">
              <a:extLst>
                <a:ext uri="{FF2B5EF4-FFF2-40B4-BE49-F238E27FC236}">
                  <a16:creationId xmlns:a16="http://schemas.microsoft.com/office/drawing/2014/main" id="{D43F52BD-A894-4255-ADE7-420822007717}"/>
                </a:ext>
              </a:extLst>
            </p:cNvPr>
            <p:cNvSpPr>
              <a:spLocks noChangeArrowheads="1"/>
            </p:cNvSpPr>
            <p:nvPr/>
          </p:nvSpPr>
          <p:spPr bwMode="auto">
            <a:xfrm>
              <a:off x="2438" y="193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Rectangle 40">
              <a:extLst>
                <a:ext uri="{FF2B5EF4-FFF2-40B4-BE49-F238E27FC236}">
                  <a16:creationId xmlns:a16="http://schemas.microsoft.com/office/drawing/2014/main" id="{74965619-4CB8-4233-92C0-4D481E1A2066}"/>
                </a:ext>
              </a:extLst>
            </p:cNvPr>
            <p:cNvSpPr>
              <a:spLocks noChangeArrowheads="1"/>
            </p:cNvSpPr>
            <p:nvPr/>
          </p:nvSpPr>
          <p:spPr bwMode="auto">
            <a:xfrm>
              <a:off x="2678" y="193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Rectangle 41">
              <a:extLst>
                <a:ext uri="{FF2B5EF4-FFF2-40B4-BE49-F238E27FC236}">
                  <a16:creationId xmlns:a16="http://schemas.microsoft.com/office/drawing/2014/main" id="{EA6D443D-6A1E-4C0C-B1E0-540979494AFE}"/>
                </a:ext>
              </a:extLst>
            </p:cNvPr>
            <p:cNvSpPr>
              <a:spLocks noChangeArrowheads="1"/>
            </p:cNvSpPr>
            <p:nvPr/>
          </p:nvSpPr>
          <p:spPr bwMode="auto">
            <a:xfrm>
              <a:off x="2438" y="21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Rectangle 42">
              <a:extLst>
                <a:ext uri="{FF2B5EF4-FFF2-40B4-BE49-F238E27FC236}">
                  <a16:creationId xmlns:a16="http://schemas.microsoft.com/office/drawing/2014/main" id="{83258B02-8A9A-4893-9F91-597BAD60153B}"/>
                </a:ext>
              </a:extLst>
            </p:cNvPr>
            <p:cNvSpPr>
              <a:spLocks noChangeArrowheads="1"/>
            </p:cNvSpPr>
            <p:nvPr/>
          </p:nvSpPr>
          <p:spPr bwMode="auto">
            <a:xfrm>
              <a:off x="2678" y="217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Rectangle 43">
              <a:extLst>
                <a:ext uri="{FF2B5EF4-FFF2-40B4-BE49-F238E27FC236}">
                  <a16:creationId xmlns:a16="http://schemas.microsoft.com/office/drawing/2014/main" id="{DA0A8C18-C0D0-481D-B63A-6862C0928CDB}"/>
                </a:ext>
              </a:extLst>
            </p:cNvPr>
            <p:cNvSpPr>
              <a:spLocks noChangeArrowheads="1"/>
            </p:cNvSpPr>
            <p:nvPr/>
          </p:nvSpPr>
          <p:spPr bwMode="auto">
            <a:xfrm>
              <a:off x="1958" y="24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6" name="Rectangle 44">
              <a:extLst>
                <a:ext uri="{FF2B5EF4-FFF2-40B4-BE49-F238E27FC236}">
                  <a16:creationId xmlns:a16="http://schemas.microsoft.com/office/drawing/2014/main" id="{15241540-47DC-4544-A117-69E5A3F58F70}"/>
                </a:ext>
              </a:extLst>
            </p:cNvPr>
            <p:cNvSpPr>
              <a:spLocks noChangeArrowheads="1"/>
            </p:cNvSpPr>
            <p:nvPr/>
          </p:nvSpPr>
          <p:spPr bwMode="auto">
            <a:xfrm>
              <a:off x="2198" y="24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Rectangle 45">
              <a:extLst>
                <a:ext uri="{FF2B5EF4-FFF2-40B4-BE49-F238E27FC236}">
                  <a16:creationId xmlns:a16="http://schemas.microsoft.com/office/drawing/2014/main" id="{EF40C409-31D7-46AE-9C1B-91D4FB27A88F}"/>
                </a:ext>
              </a:extLst>
            </p:cNvPr>
            <p:cNvSpPr>
              <a:spLocks noChangeArrowheads="1"/>
            </p:cNvSpPr>
            <p:nvPr/>
          </p:nvSpPr>
          <p:spPr bwMode="auto">
            <a:xfrm>
              <a:off x="1958" y="26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8" name="Rectangle 46">
              <a:extLst>
                <a:ext uri="{FF2B5EF4-FFF2-40B4-BE49-F238E27FC236}">
                  <a16:creationId xmlns:a16="http://schemas.microsoft.com/office/drawing/2014/main" id="{A49CFBED-2B44-4F81-963C-8CCEE862957D}"/>
                </a:ext>
              </a:extLst>
            </p:cNvPr>
            <p:cNvSpPr>
              <a:spLocks noChangeArrowheads="1"/>
            </p:cNvSpPr>
            <p:nvPr/>
          </p:nvSpPr>
          <p:spPr bwMode="auto">
            <a:xfrm>
              <a:off x="2198" y="265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9" name="Rectangle 47">
              <a:extLst>
                <a:ext uri="{FF2B5EF4-FFF2-40B4-BE49-F238E27FC236}">
                  <a16:creationId xmlns:a16="http://schemas.microsoft.com/office/drawing/2014/main" id="{8A660A83-E366-44D9-9750-765F608EE630}"/>
                </a:ext>
              </a:extLst>
            </p:cNvPr>
            <p:cNvSpPr>
              <a:spLocks noChangeArrowheads="1"/>
            </p:cNvSpPr>
            <p:nvPr/>
          </p:nvSpPr>
          <p:spPr bwMode="auto">
            <a:xfrm>
              <a:off x="2438" y="241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0" name="Rectangle 48">
              <a:extLst>
                <a:ext uri="{FF2B5EF4-FFF2-40B4-BE49-F238E27FC236}">
                  <a16:creationId xmlns:a16="http://schemas.microsoft.com/office/drawing/2014/main" id="{EE8E5CCA-C838-4C70-A592-AC32BB851AA3}"/>
                </a:ext>
              </a:extLst>
            </p:cNvPr>
            <p:cNvSpPr>
              <a:spLocks noChangeArrowheads="1"/>
            </p:cNvSpPr>
            <p:nvPr/>
          </p:nvSpPr>
          <p:spPr bwMode="auto">
            <a:xfrm>
              <a:off x="2678" y="24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1" name="Rectangle 49">
              <a:extLst>
                <a:ext uri="{FF2B5EF4-FFF2-40B4-BE49-F238E27FC236}">
                  <a16:creationId xmlns:a16="http://schemas.microsoft.com/office/drawing/2014/main" id="{3E808333-2C45-4F45-91E5-2F3911BF51DA}"/>
                </a:ext>
              </a:extLst>
            </p:cNvPr>
            <p:cNvSpPr>
              <a:spLocks noChangeArrowheads="1"/>
            </p:cNvSpPr>
            <p:nvPr/>
          </p:nvSpPr>
          <p:spPr bwMode="auto">
            <a:xfrm>
              <a:off x="2438" y="26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2" name="Rectangle 50">
              <a:extLst>
                <a:ext uri="{FF2B5EF4-FFF2-40B4-BE49-F238E27FC236}">
                  <a16:creationId xmlns:a16="http://schemas.microsoft.com/office/drawing/2014/main" id="{FFE0F17C-6245-4B56-861B-9BA8578DBACE}"/>
                </a:ext>
              </a:extLst>
            </p:cNvPr>
            <p:cNvSpPr>
              <a:spLocks noChangeArrowheads="1"/>
            </p:cNvSpPr>
            <p:nvPr/>
          </p:nvSpPr>
          <p:spPr bwMode="auto">
            <a:xfrm>
              <a:off x="2678" y="26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3" name="Rectangle 51">
              <a:extLst>
                <a:ext uri="{FF2B5EF4-FFF2-40B4-BE49-F238E27FC236}">
                  <a16:creationId xmlns:a16="http://schemas.microsoft.com/office/drawing/2014/main" id="{9C02CCCC-5829-449B-AA82-8AB0AD7777D8}"/>
                </a:ext>
              </a:extLst>
            </p:cNvPr>
            <p:cNvSpPr>
              <a:spLocks noChangeArrowheads="1"/>
            </p:cNvSpPr>
            <p:nvPr/>
          </p:nvSpPr>
          <p:spPr bwMode="auto">
            <a:xfrm>
              <a:off x="2918" y="193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4" name="Rectangle 52">
              <a:extLst>
                <a:ext uri="{FF2B5EF4-FFF2-40B4-BE49-F238E27FC236}">
                  <a16:creationId xmlns:a16="http://schemas.microsoft.com/office/drawing/2014/main" id="{1EB0E304-D830-4101-A726-67AA402B44C6}"/>
                </a:ext>
              </a:extLst>
            </p:cNvPr>
            <p:cNvSpPr>
              <a:spLocks noChangeArrowheads="1"/>
            </p:cNvSpPr>
            <p:nvPr/>
          </p:nvSpPr>
          <p:spPr bwMode="auto">
            <a:xfrm>
              <a:off x="3158" y="193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5" name="Rectangle 53">
              <a:extLst>
                <a:ext uri="{FF2B5EF4-FFF2-40B4-BE49-F238E27FC236}">
                  <a16:creationId xmlns:a16="http://schemas.microsoft.com/office/drawing/2014/main" id="{E2121518-FBCA-442E-BF50-562B67C3EAE3}"/>
                </a:ext>
              </a:extLst>
            </p:cNvPr>
            <p:cNvSpPr>
              <a:spLocks noChangeArrowheads="1"/>
            </p:cNvSpPr>
            <p:nvPr/>
          </p:nvSpPr>
          <p:spPr bwMode="auto">
            <a:xfrm>
              <a:off x="2918" y="217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6" name="Rectangle 54">
              <a:extLst>
                <a:ext uri="{FF2B5EF4-FFF2-40B4-BE49-F238E27FC236}">
                  <a16:creationId xmlns:a16="http://schemas.microsoft.com/office/drawing/2014/main" id="{D05FE6C1-55FF-4AFA-89E0-1DE6EA6EFF4F}"/>
                </a:ext>
              </a:extLst>
            </p:cNvPr>
            <p:cNvSpPr>
              <a:spLocks noChangeArrowheads="1"/>
            </p:cNvSpPr>
            <p:nvPr/>
          </p:nvSpPr>
          <p:spPr bwMode="auto">
            <a:xfrm>
              <a:off x="3158" y="217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7" name="Rectangle 55">
              <a:extLst>
                <a:ext uri="{FF2B5EF4-FFF2-40B4-BE49-F238E27FC236}">
                  <a16:creationId xmlns:a16="http://schemas.microsoft.com/office/drawing/2014/main" id="{FF109088-991B-457A-B9ED-4B75DEAAEDAA}"/>
                </a:ext>
              </a:extLst>
            </p:cNvPr>
            <p:cNvSpPr>
              <a:spLocks noChangeArrowheads="1"/>
            </p:cNvSpPr>
            <p:nvPr/>
          </p:nvSpPr>
          <p:spPr bwMode="auto">
            <a:xfrm>
              <a:off x="3398" y="193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8" name="Rectangle 56">
              <a:extLst>
                <a:ext uri="{FF2B5EF4-FFF2-40B4-BE49-F238E27FC236}">
                  <a16:creationId xmlns:a16="http://schemas.microsoft.com/office/drawing/2014/main" id="{09299FEF-1492-4E21-92E0-2A0A29D3C639}"/>
                </a:ext>
              </a:extLst>
            </p:cNvPr>
            <p:cNvSpPr>
              <a:spLocks noChangeArrowheads="1"/>
            </p:cNvSpPr>
            <p:nvPr/>
          </p:nvSpPr>
          <p:spPr bwMode="auto">
            <a:xfrm>
              <a:off x="3638" y="193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09" name="Rectangle 57">
              <a:extLst>
                <a:ext uri="{FF2B5EF4-FFF2-40B4-BE49-F238E27FC236}">
                  <a16:creationId xmlns:a16="http://schemas.microsoft.com/office/drawing/2014/main" id="{6D23925A-58C9-44A7-BDFB-5EDAE6D6EFAB}"/>
                </a:ext>
              </a:extLst>
            </p:cNvPr>
            <p:cNvSpPr>
              <a:spLocks noChangeArrowheads="1"/>
            </p:cNvSpPr>
            <p:nvPr/>
          </p:nvSpPr>
          <p:spPr bwMode="auto">
            <a:xfrm>
              <a:off x="3398" y="21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0" name="Rectangle 58">
              <a:extLst>
                <a:ext uri="{FF2B5EF4-FFF2-40B4-BE49-F238E27FC236}">
                  <a16:creationId xmlns:a16="http://schemas.microsoft.com/office/drawing/2014/main" id="{598AF329-3472-47B9-A229-75C0F26A660A}"/>
                </a:ext>
              </a:extLst>
            </p:cNvPr>
            <p:cNvSpPr>
              <a:spLocks noChangeArrowheads="1"/>
            </p:cNvSpPr>
            <p:nvPr/>
          </p:nvSpPr>
          <p:spPr bwMode="auto">
            <a:xfrm>
              <a:off x="3638" y="217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1" name="Rectangle 59">
              <a:extLst>
                <a:ext uri="{FF2B5EF4-FFF2-40B4-BE49-F238E27FC236}">
                  <a16:creationId xmlns:a16="http://schemas.microsoft.com/office/drawing/2014/main" id="{7F8E1D22-0202-4E78-A1EB-1005384B8288}"/>
                </a:ext>
              </a:extLst>
            </p:cNvPr>
            <p:cNvSpPr>
              <a:spLocks noChangeArrowheads="1"/>
            </p:cNvSpPr>
            <p:nvPr/>
          </p:nvSpPr>
          <p:spPr bwMode="auto">
            <a:xfrm>
              <a:off x="2918" y="241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2" name="Rectangle 60">
              <a:extLst>
                <a:ext uri="{FF2B5EF4-FFF2-40B4-BE49-F238E27FC236}">
                  <a16:creationId xmlns:a16="http://schemas.microsoft.com/office/drawing/2014/main" id="{BFD72647-B380-408D-BB6B-A1ADF2E90B13}"/>
                </a:ext>
              </a:extLst>
            </p:cNvPr>
            <p:cNvSpPr>
              <a:spLocks noChangeArrowheads="1"/>
            </p:cNvSpPr>
            <p:nvPr/>
          </p:nvSpPr>
          <p:spPr bwMode="auto">
            <a:xfrm>
              <a:off x="3158" y="24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3" name="Rectangle 61">
              <a:extLst>
                <a:ext uri="{FF2B5EF4-FFF2-40B4-BE49-F238E27FC236}">
                  <a16:creationId xmlns:a16="http://schemas.microsoft.com/office/drawing/2014/main" id="{2DB63F1E-4D54-4954-9EBF-A0092893D326}"/>
                </a:ext>
              </a:extLst>
            </p:cNvPr>
            <p:cNvSpPr>
              <a:spLocks noChangeArrowheads="1"/>
            </p:cNvSpPr>
            <p:nvPr/>
          </p:nvSpPr>
          <p:spPr bwMode="auto">
            <a:xfrm>
              <a:off x="2918" y="265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4" name="Rectangle 62">
              <a:extLst>
                <a:ext uri="{FF2B5EF4-FFF2-40B4-BE49-F238E27FC236}">
                  <a16:creationId xmlns:a16="http://schemas.microsoft.com/office/drawing/2014/main" id="{7C2CB8FB-0A94-47EC-89E6-9F3B083BE531}"/>
                </a:ext>
              </a:extLst>
            </p:cNvPr>
            <p:cNvSpPr>
              <a:spLocks noChangeArrowheads="1"/>
            </p:cNvSpPr>
            <p:nvPr/>
          </p:nvSpPr>
          <p:spPr bwMode="auto">
            <a:xfrm>
              <a:off x="3158" y="26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5" name="Rectangle 63">
              <a:extLst>
                <a:ext uri="{FF2B5EF4-FFF2-40B4-BE49-F238E27FC236}">
                  <a16:creationId xmlns:a16="http://schemas.microsoft.com/office/drawing/2014/main" id="{6524DB6D-E760-4C43-9FC0-B7B7C2D1BA5C}"/>
                </a:ext>
              </a:extLst>
            </p:cNvPr>
            <p:cNvSpPr>
              <a:spLocks noChangeArrowheads="1"/>
            </p:cNvSpPr>
            <p:nvPr/>
          </p:nvSpPr>
          <p:spPr bwMode="auto">
            <a:xfrm>
              <a:off x="3398" y="241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6" name="Rectangle 64">
              <a:extLst>
                <a:ext uri="{FF2B5EF4-FFF2-40B4-BE49-F238E27FC236}">
                  <a16:creationId xmlns:a16="http://schemas.microsoft.com/office/drawing/2014/main" id="{2BD36B7C-D3B9-4667-8982-1BD61917E6A0}"/>
                </a:ext>
              </a:extLst>
            </p:cNvPr>
            <p:cNvSpPr>
              <a:spLocks noChangeArrowheads="1"/>
            </p:cNvSpPr>
            <p:nvPr/>
          </p:nvSpPr>
          <p:spPr bwMode="auto">
            <a:xfrm>
              <a:off x="3638" y="241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7" name="Rectangle 65">
              <a:extLst>
                <a:ext uri="{FF2B5EF4-FFF2-40B4-BE49-F238E27FC236}">
                  <a16:creationId xmlns:a16="http://schemas.microsoft.com/office/drawing/2014/main" id="{2BE58022-0A1E-4B4E-8FB7-70C64B12AFEA}"/>
                </a:ext>
              </a:extLst>
            </p:cNvPr>
            <p:cNvSpPr>
              <a:spLocks noChangeArrowheads="1"/>
            </p:cNvSpPr>
            <p:nvPr/>
          </p:nvSpPr>
          <p:spPr bwMode="auto">
            <a:xfrm>
              <a:off x="3398" y="2653"/>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8" name="Rectangle 66">
              <a:extLst>
                <a:ext uri="{FF2B5EF4-FFF2-40B4-BE49-F238E27FC236}">
                  <a16:creationId xmlns:a16="http://schemas.microsoft.com/office/drawing/2014/main" id="{01A4D362-70F5-4E3C-981B-D8E8D8F34E46}"/>
                </a:ext>
              </a:extLst>
            </p:cNvPr>
            <p:cNvSpPr>
              <a:spLocks noChangeArrowheads="1"/>
            </p:cNvSpPr>
            <p:nvPr/>
          </p:nvSpPr>
          <p:spPr bwMode="auto">
            <a:xfrm>
              <a:off x="3638" y="2653"/>
              <a:ext cx="240" cy="24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19" name="Oval 67">
              <a:extLst>
                <a:ext uri="{FF2B5EF4-FFF2-40B4-BE49-F238E27FC236}">
                  <a16:creationId xmlns:a16="http://schemas.microsoft.com/office/drawing/2014/main" id="{55A6067B-3B07-4741-B633-3BB5D0E02771}"/>
                </a:ext>
              </a:extLst>
            </p:cNvPr>
            <p:cNvSpPr>
              <a:spLocks noChangeArrowheads="1"/>
            </p:cNvSpPr>
            <p:nvPr/>
          </p:nvSpPr>
          <p:spPr bwMode="auto">
            <a:xfrm>
              <a:off x="2934" y="1965"/>
              <a:ext cx="192" cy="19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6020" name="Text Box 68">
            <a:extLst>
              <a:ext uri="{FF2B5EF4-FFF2-40B4-BE49-F238E27FC236}">
                <a16:creationId xmlns:a16="http://schemas.microsoft.com/office/drawing/2014/main" id="{A0F670ED-59B9-43E5-9238-5BEA3B17E740}"/>
              </a:ext>
            </a:extLst>
          </p:cNvPr>
          <p:cNvSpPr txBox="1">
            <a:spLocks noChangeArrowheads="1"/>
          </p:cNvSpPr>
          <p:nvPr/>
        </p:nvSpPr>
        <p:spPr bwMode="auto">
          <a:xfrm>
            <a:off x="876672" y="5027580"/>
            <a:ext cx="75072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dirty="0">
                <a:latin typeface="Arial" panose="020B0604020202020204" pitchFamily="34" charset="0"/>
              </a:rPr>
              <a:t>Place 8 queens on an 8x8 chessboard in</a:t>
            </a:r>
          </a:p>
          <a:p>
            <a:pPr algn="l"/>
            <a:r>
              <a:rPr lang="en-US" altLang="zh-CN" sz="2800" dirty="0">
                <a:latin typeface="Arial" panose="020B0604020202020204" pitchFamily="34" charset="0"/>
              </a:rPr>
              <a:t>such a way that they cannot check each other</a:t>
            </a:r>
          </a:p>
        </p:txBody>
      </p:sp>
      <p:sp>
        <p:nvSpPr>
          <p:cNvPr id="126021" name="Rectangle 69">
            <a:extLst>
              <a:ext uri="{FF2B5EF4-FFF2-40B4-BE49-F238E27FC236}">
                <a16:creationId xmlns:a16="http://schemas.microsoft.com/office/drawing/2014/main" id="{ADE85B19-8719-47F6-BADA-65BADDB3FF58}"/>
              </a:ext>
            </a:extLst>
          </p:cNvPr>
          <p:cNvSpPr>
            <a:spLocks noChangeArrowheads="1"/>
          </p:cNvSpPr>
          <p:nvPr/>
        </p:nvSpPr>
        <p:spPr bwMode="auto">
          <a:xfrm>
            <a:off x="1066800" y="685800"/>
            <a:ext cx="600075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a:lnSpc>
                <a:spcPct val="150000"/>
              </a:lnSpc>
              <a:spcBef>
                <a:spcPct val="50000"/>
              </a:spcBef>
              <a:spcAft>
                <a:spcPct val="50000"/>
              </a:spcAft>
            </a:pPr>
            <a:endParaRPr lang="en-US" altLang="zh-CN" sz="2800" dirty="0">
              <a:solidFill>
                <a:srgbClr val="000066"/>
              </a:solidFill>
              <a:latin typeface="Arial" panose="020B0604020202020204" pitchFamily="34" charset="0"/>
            </a:endParaRPr>
          </a:p>
        </p:txBody>
      </p:sp>
      <p:sp>
        <p:nvSpPr>
          <p:cNvPr id="70" name="Rectangle 2">
            <a:extLst>
              <a:ext uri="{FF2B5EF4-FFF2-40B4-BE49-F238E27FC236}">
                <a16:creationId xmlns:a16="http://schemas.microsoft.com/office/drawing/2014/main" id="{B177F9CF-B309-4D97-954E-F42514A0C76A}"/>
              </a:ext>
            </a:extLst>
          </p:cNvPr>
          <p:cNvSpPr>
            <a:spLocks noGrp="1" noChangeArrowheads="1"/>
          </p:cNvSpPr>
          <p:nvPr>
            <p:ph type="title"/>
          </p:nvPr>
        </p:nvSpPr>
        <p:spPr>
          <a:xfrm>
            <a:off x="685800" y="228600"/>
            <a:ext cx="7772400" cy="1066800"/>
          </a:xfrm>
          <a:noFill/>
        </p:spPr>
        <p:txBody>
          <a:bodyPr/>
          <a:lstStyle/>
          <a:p>
            <a:r>
              <a:rPr lang="en-US" altLang="zh-CN" sz="4000" dirty="0">
                <a:ea typeface="宋体" panose="02010600030101010101" pitchFamily="2" charset="-122"/>
              </a:rPr>
              <a:t>Example: the 8 queens problem</a:t>
            </a:r>
          </a:p>
        </p:txBody>
      </p:sp>
    </p:spTree>
    <p:extLst>
      <p:ext uri="{BB962C8B-B14F-4D97-AF65-F5344CB8AC3E}">
        <p14:creationId xmlns:p14="http://schemas.microsoft.com/office/powerpoint/2010/main" val="41568854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C2B45591-7F8C-4BAF-82D3-20D771D0B2BE}"/>
              </a:ext>
            </a:extLst>
          </p:cNvPr>
          <p:cNvSpPr>
            <a:spLocks noGrp="1" noChangeArrowheads="1"/>
          </p:cNvSpPr>
          <p:nvPr>
            <p:ph type="title"/>
          </p:nvPr>
        </p:nvSpPr>
        <p:spPr>
          <a:xfrm>
            <a:off x="723900" y="535537"/>
            <a:ext cx="8420100" cy="762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lstStyle/>
          <a:p>
            <a:pPr>
              <a:lnSpc>
                <a:spcPct val="150000"/>
              </a:lnSpc>
              <a:spcBef>
                <a:spcPct val="50000"/>
              </a:spcBef>
              <a:spcAft>
                <a:spcPct val="50000"/>
              </a:spcAft>
            </a:pPr>
            <a:r>
              <a:rPr lang="en-US" altLang="zh-CN" dirty="0"/>
              <a:t>Representation</a:t>
            </a:r>
          </a:p>
        </p:txBody>
      </p:sp>
      <p:grpSp>
        <p:nvGrpSpPr>
          <p:cNvPr id="128101" name="Group 101">
            <a:extLst>
              <a:ext uri="{FF2B5EF4-FFF2-40B4-BE49-F238E27FC236}">
                <a16:creationId xmlns:a16="http://schemas.microsoft.com/office/drawing/2014/main" id="{B21B5F25-7C19-4F1E-BF28-0871084DBCB9}"/>
              </a:ext>
            </a:extLst>
          </p:cNvPr>
          <p:cNvGrpSpPr>
            <a:grpSpLocks/>
          </p:cNvGrpSpPr>
          <p:nvPr/>
        </p:nvGrpSpPr>
        <p:grpSpPr bwMode="auto">
          <a:xfrm>
            <a:off x="914400" y="1628800"/>
            <a:ext cx="8027988" cy="4341813"/>
            <a:chOff x="240" y="1056"/>
            <a:chExt cx="5057" cy="2735"/>
          </a:xfrm>
        </p:grpSpPr>
        <p:grpSp>
          <p:nvGrpSpPr>
            <p:cNvPr id="128003" name="Group 3">
              <a:extLst>
                <a:ext uri="{FF2B5EF4-FFF2-40B4-BE49-F238E27FC236}">
                  <a16:creationId xmlns:a16="http://schemas.microsoft.com/office/drawing/2014/main" id="{75FCC12A-BD0A-45A6-87FD-CF4B5D9C1E70}"/>
                </a:ext>
              </a:extLst>
            </p:cNvPr>
            <p:cNvGrpSpPr>
              <a:grpSpLocks/>
            </p:cNvGrpSpPr>
            <p:nvPr/>
          </p:nvGrpSpPr>
          <p:grpSpPr bwMode="auto">
            <a:xfrm>
              <a:off x="240" y="2928"/>
              <a:ext cx="4560" cy="863"/>
              <a:chOff x="864" y="3216"/>
              <a:chExt cx="4560" cy="863"/>
            </a:xfrm>
          </p:grpSpPr>
          <p:grpSp>
            <p:nvGrpSpPr>
              <p:cNvPr id="128004" name="Group 4">
                <a:extLst>
                  <a:ext uri="{FF2B5EF4-FFF2-40B4-BE49-F238E27FC236}">
                    <a16:creationId xmlns:a16="http://schemas.microsoft.com/office/drawing/2014/main" id="{DA7DEEBA-F00A-4337-9623-A589F0DAE240}"/>
                  </a:ext>
                </a:extLst>
              </p:cNvPr>
              <p:cNvGrpSpPr>
                <a:grpSpLocks/>
              </p:cNvGrpSpPr>
              <p:nvPr/>
            </p:nvGrpSpPr>
            <p:grpSpPr bwMode="auto">
              <a:xfrm>
                <a:off x="3504" y="3744"/>
                <a:ext cx="1920" cy="325"/>
                <a:chOff x="432" y="1873"/>
                <a:chExt cx="1920" cy="325"/>
              </a:xfrm>
            </p:grpSpPr>
            <p:grpSp>
              <p:nvGrpSpPr>
                <p:cNvPr id="128005" name="Group 5">
                  <a:extLst>
                    <a:ext uri="{FF2B5EF4-FFF2-40B4-BE49-F238E27FC236}">
                      <a16:creationId xmlns:a16="http://schemas.microsoft.com/office/drawing/2014/main" id="{B129627F-90B4-4F49-B4DC-90EDE337136D}"/>
                    </a:ext>
                  </a:extLst>
                </p:cNvPr>
                <p:cNvGrpSpPr>
                  <a:grpSpLocks/>
                </p:cNvGrpSpPr>
                <p:nvPr/>
              </p:nvGrpSpPr>
              <p:grpSpPr bwMode="auto">
                <a:xfrm>
                  <a:off x="432" y="1920"/>
                  <a:ext cx="1920" cy="240"/>
                  <a:chOff x="432" y="1920"/>
                  <a:chExt cx="1920" cy="240"/>
                </a:xfrm>
              </p:grpSpPr>
              <p:sp>
                <p:nvSpPr>
                  <p:cNvPr id="128006" name="Rectangle 6">
                    <a:extLst>
                      <a:ext uri="{FF2B5EF4-FFF2-40B4-BE49-F238E27FC236}">
                        <a16:creationId xmlns:a16="http://schemas.microsoft.com/office/drawing/2014/main" id="{7C6CA8D2-0AF6-4F11-864B-82705D79F133}"/>
                      </a:ext>
                    </a:extLst>
                  </p:cNvPr>
                  <p:cNvSpPr>
                    <a:spLocks noChangeArrowheads="1"/>
                  </p:cNvSpPr>
                  <p:nvPr/>
                </p:nvSpPr>
                <p:spPr bwMode="auto">
                  <a:xfrm>
                    <a:off x="2112" y="1920"/>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Rectangle 7">
                    <a:extLst>
                      <a:ext uri="{FF2B5EF4-FFF2-40B4-BE49-F238E27FC236}">
                        <a16:creationId xmlns:a16="http://schemas.microsoft.com/office/drawing/2014/main" id="{F228269F-DE6F-4876-B566-CF338DD98CC8}"/>
                      </a:ext>
                    </a:extLst>
                  </p:cNvPr>
                  <p:cNvSpPr>
                    <a:spLocks noChangeArrowheads="1"/>
                  </p:cNvSpPr>
                  <p:nvPr/>
                </p:nvSpPr>
                <p:spPr bwMode="auto">
                  <a:xfrm>
                    <a:off x="432" y="1920"/>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Rectangle 8">
                    <a:extLst>
                      <a:ext uri="{FF2B5EF4-FFF2-40B4-BE49-F238E27FC236}">
                        <a16:creationId xmlns:a16="http://schemas.microsoft.com/office/drawing/2014/main" id="{59BC527C-18A8-4F47-A75F-21DB54570AB7}"/>
                      </a:ext>
                    </a:extLst>
                  </p:cNvPr>
                  <p:cNvSpPr>
                    <a:spLocks noChangeArrowheads="1"/>
                  </p:cNvSpPr>
                  <p:nvPr/>
                </p:nvSpPr>
                <p:spPr bwMode="auto">
                  <a:xfrm>
                    <a:off x="672" y="1920"/>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Rectangle 9">
                    <a:extLst>
                      <a:ext uri="{FF2B5EF4-FFF2-40B4-BE49-F238E27FC236}">
                        <a16:creationId xmlns:a16="http://schemas.microsoft.com/office/drawing/2014/main" id="{90F6085F-A553-4A3A-B119-D89DBB55F47F}"/>
                      </a:ext>
                    </a:extLst>
                  </p:cNvPr>
                  <p:cNvSpPr>
                    <a:spLocks noChangeArrowheads="1"/>
                  </p:cNvSpPr>
                  <p:nvPr/>
                </p:nvSpPr>
                <p:spPr bwMode="auto">
                  <a:xfrm>
                    <a:off x="912" y="1920"/>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Rectangle 10">
                    <a:extLst>
                      <a:ext uri="{FF2B5EF4-FFF2-40B4-BE49-F238E27FC236}">
                        <a16:creationId xmlns:a16="http://schemas.microsoft.com/office/drawing/2014/main" id="{5BC44990-129C-44FD-AE3D-E18D7AB94D5A}"/>
                      </a:ext>
                    </a:extLst>
                  </p:cNvPr>
                  <p:cNvSpPr>
                    <a:spLocks noChangeArrowheads="1"/>
                  </p:cNvSpPr>
                  <p:nvPr/>
                </p:nvSpPr>
                <p:spPr bwMode="auto">
                  <a:xfrm>
                    <a:off x="1152" y="1920"/>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Rectangle 11">
                    <a:extLst>
                      <a:ext uri="{FF2B5EF4-FFF2-40B4-BE49-F238E27FC236}">
                        <a16:creationId xmlns:a16="http://schemas.microsoft.com/office/drawing/2014/main" id="{D65125EA-AD66-4A9C-94B7-8CCCA0943332}"/>
                      </a:ext>
                    </a:extLst>
                  </p:cNvPr>
                  <p:cNvSpPr>
                    <a:spLocks noChangeArrowheads="1"/>
                  </p:cNvSpPr>
                  <p:nvPr/>
                </p:nvSpPr>
                <p:spPr bwMode="auto">
                  <a:xfrm>
                    <a:off x="1392" y="1920"/>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Rectangle 12">
                    <a:extLst>
                      <a:ext uri="{FF2B5EF4-FFF2-40B4-BE49-F238E27FC236}">
                        <a16:creationId xmlns:a16="http://schemas.microsoft.com/office/drawing/2014/main" id="{844A42D3-3FBB-48AE-896C-AAA59C9C2467}"/>
                      </a:ext>
                    </a:extLst>
                  </p:cNvPr>
                  <p:cNvSpPr>
                    <a:spLocks noChangeArrowheads="1"/>
                  </p:cNvSpPr>
                  <p:nvPr/>
                </p:nvSpPr>
                <p:spPr bwMode="auto">
                  <a:xfrm>
                    <a:off x="1632" y="1920"/>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3" name="Rectangle 13">
                    <a:extLst>
                      <a:ext uri="{FF2B5EF4-FFF2-40B4-BE49-F238E27FC236}">
                        <a16:creationId xmlns:a16="http://schemas.microsoft.com/office/drawing/2014/main" id="{7FBED436-B619-40FF-B671-915976971106}"/>
                      </a:ext>
                    </a:extLst>
                  </p:cNvPr>
                  <p:cNvSpPr>
                    <a:spLocks noChangeArrowheads="1"/>
                  </p:cNvSpPr>
                  <p:nvPr/>
                </p:nvSpPr>
                <p:spPr bwMode="auto">
                  <a:xfrm>
                    <a:off x="1872" y="1920"/>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8014" name="Rectangle 14">
                  <a:extLst>
                    <a:ext uri="{FF2B5EF4-FFF2-40B4-BE49-F238E27FC236}">
                      <a16:creationId xmlns:a16="http://schemas.microsoft.com/office/drawing/2014/main" id="{9EA71970-7DFC-4688-87BE-453A68E6F36D}"/>
                    </a:ext>
                  </a:extLst>
                </p:cNvPr>
                <p:cNvSpPr>
                  <a:spLocks noChangeArrowheads="1"/>
                </p:cNvSpPr>
                <p:nvPr/>
              </p:nvSpPr>
              <p:spPr bwMode="auto">
                <a:xfrm>
                  <a:off x="433" y="1873"/>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1</a:t>
                  </a:r>
                </a:p>
              </p:txBody>
            </p:sp>
            <p:sp>
              <p:nvSpPr>
                <p:cNvPr id="128015" name="Rectangle 15">
                  <a:extLst>
                    <a:ext uri="{FF2B5EF4-FFF2-40B4-BE49-F238E27FC236}">
                      <a16:creationId xmlns:a16="http://schemas.microsoft.com/office/drawing/2014/main" id="{BB50A25F-A27C-453A-8EE0-BF2502674B04}"/>
                    </a:ext>
                  </a:extLst>
                </p:cNvPr>
                <p:cNvSpPr>
                  <a:spLocks noChangeArrowheads="1"/>
                </p:cNvSpPr>
                <p:nvPr/>
              </p:nvSpPr>
              <p:spPr bwMode="auto">
                <a:xfrm>
                  <a:off x="1153" y="1873"/>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2</a:t>
                  </a:r>
                </a:p>
              </p:txBody>
            </p:sp>
            <p:sp>
              <p:nvSpPr>
                <p:cNvPr id="128016" name="Rectangle 16">
                  <a:extLst>
                    <a:ext uri="{FF2B5EF4-FFF2-40B4-BE49-F238E27FC236}">
                      <a16:creationId xmlns:a16="http://schemas.microsoft.com/office/drawing/2014/main" id="{CEA7453D-D692-4C2A-AA6A-7E74FEBE793C}"/>
                    </a:ext>
                  </a:extLst>
                </p:cNvPr>
                <p:cNvSpPr>
                  <a:spLocks noChangeArrowheads="1"/>
                </p:cNvSpPr>
                <p:nvPr/>
              </p:nvSpPr>
              <p:spPr bwMode="auto">
                <a:xfrm>
                  <a:off x="673" y="1873"/>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3</a:t>
                  </a:r>
                </a:p>
              </p:txBody>
            </p:sp>
            <p:sp>
              <p:nvSpPr>
                <p:cNvPr id="128017" name="Rectangle 17">
                  <a:extLst>
                    <a:ext uri="{FF2B5EF4-FFF2-40B4-BE49-F238E27FC236}">
                      <a16:creationId xmlns:a16="http://schemas.microsoft.com/office/drawing/2014/main" id="{3372DDF3-A9F0-4A93-8B57-6D2DF99A883C}"/>
                    </a:ext>
                  </a:extLst>
                </p:cNvPr>
                <p:cNvSpPr>
                  <a:spLocks noChangeArrowheads="1"/>
                </p:cNvSpPr>
                <p:nvPr/>
              </p:nvSpPr>
              <p:spPr bwMode="auto">
                <a:xfrm>
                  <a:off x="1633" y="1873"/>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4</a:t>
                  </a:r>
                </a:p>
              </p:txBody>
            </p:sp>
            <p:sp>
              <p:nvSpPr>
                <p:cNvPr id="128018" name="Rectangle 18">
                  <a:extLst>
                    <a:ext uri="{FF2B5EF4-FFF2-40B4-BE49-F238E27FC236}">
                      <a16:creationId xmlns:a16="http://schemas.microsoft.com/office/drawing/2014/main" id="{D98074D6-EAB6-4FF2-8821-564BFB584270}"/>
                    </a:ext>
                  </a:extLst>
                </p:cNvPr>
                <p:cNvSpPr>
                  <a:spLocks noChangeArrowheads="1"/>
                </p:cNvSpPr>
                <p:nvPr/>
              </p:nvSpPr>
              <p:spPr bwMode="auto">
                <a:xfrm>
                  <a:off x="913" y="1873"/>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5</a:t>
                  </a:r>
                </a:p>
              </p:txBody>
            </p:sp>
            <p:sp>
              <p:nvSpPr>
                <p:cNvPr id="128019" name="Rectangle 19">
                  <a:extLst>
                    <a:ext uri="{FF2B5EF4-FFF2-40B4-BE49-F238E27FC236}">
                      <a16:creationId xmlns:a16="http://schemas.microsoft.com/office/drawing/2014/main" id="{B5710250-7215-4920-870D-21E814C209AE}"/>
                    </a:ext>
                  </a:extLst>
                </p:cNvPr>
                <p:cNvSpPr>
                  <a:spLocks noChangeArrowheads="1"/>
                </p:cNvSpPr>
                <p:nvPr/>
              </p:nvSpPr>
              <p:spPr bwMode="auto">
                <a:xfrm>
                  <a:off x="1393" y="1873"/>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6</a:t>
                  </a:r>
                </a:p>
              </p:txBody>
            </p:sp>
            <p:sp>
              <p:nvSpPr>
                <p:cNvPr id="128020" name="Rectangle 20">
                  <a:extLst>
                    <a:ext uri="{FF2B5EF4-FFF2-40B4-BE49-F238E27FC236}">
                      <a16:creationId xmlns:a16="http://schemas.microsoft.com/office/drawing/2014/main" id="{2CC7118F-2677-40DB-95B7-F1D6E7ADCBF6}"/>
                    </a:ext>
                  </a:extLst>
                </p:cNvPr>
                <p:cNvSpPr>
                  <a:spLocks noChangeArrowheads="1"/>
                </p:cNvSpPr>
                <p:nvPr/>
              </p:nvSpPr>
              <p:spPr bwMode="auto">
                <a:xfrm>
                  <a:off x="1873" y="1873"/>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7</a:t>
                  </a:r>
                </a:p>
              </p:txBody>
            </p:sp>
            <p:sp>
              <p:nvSpPr>
                <p:cNvPr id="128021" name="Rectangle 21">
                  <a:extLst>
                    <a:ext uri="{FF2B5EF4-FFF2-40B4-BE49-F238E27FC236}">
                      <a16:creationId xmlns:a16="http://schemas.microsoft.com/office/drawing/2014/main" id="{D78B88FD-838E-4101-97DC-6DB04036D674}"/>
                    </a:ext>
                  </a:extLst>
                </p:cNvPr>
                <p:cNvSpPr>
                  <a:spLocks noChangeArrowheads="1"/>
                </p:cNvSpPr>
                <p:nvPr/>
              </p:nvSpPr>
              <p:spPr bwMode="auto">
                <a:xfrm>
                  <a:off x="2113" y="1873"/>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8</a:t>
                  </a:r>
                </a:p>
              </p:txBody>
            </p:sp>
          </p:grpSp>
          <p:sp>
            <p:nvSpPr>
              <p:cNvPr id="128022" name="Rectangle 22">
                <a:extLst>
                  <a:ext uri="{FF2B5EF4-FFF2-40B4-BE49-F238E27FC236}">
                    <a16:creationId xmlns:a16="http://schemas.microsoft.com/office/drawing/2014/main" id="{E7B2D9B8-B495-42AE-BE48-A81595C9B7A6}"/>
                  </a:ext>
                </a:extLst>
              </p:cNvPr>
              <p:cNvSpPr>
                <a:spLocks noChangeArrowheads="1"/>
              </p:cNvSpPr>
              <p:nvPr/>
            </p:nvSpPr>
            <p:spPr bwMode="auto">
              <a:xfrm>
                <a:off x="864" y="3216"/>
                <a:ext cx="1873"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800">
                    <a:solidFill>
                      <a:srgbClr val="009900"/>
                    </a:solidFill>
                    <a:latin typeface="Arial" panose="020B0604020202020204" pitchFamily="34" charset="0"/>
                  </a:rPr>
                  <a:t>Genotype:</a:t>
                </a:r>
                <a:r>
                  <a:rPr lang="en-US" altLang="zh-CN" sz="2800">
                    <a:solidFill>
                      <a:schemeClr val="tx2"/>
                    </a:solidFill>
                    <a:latin typeface="Arial" panose="020B0604020202020204" pitchFamily="34" charset="0"/>
                  </a:rPr>
                  <a:t> </a:t>
                </a:r>
              </a:p>
              <a:p>
                <a:pPr algn="l"/>
                <a:r>
                  <a:rPr lang="en-US" altLang="zh-CN" sz="2800">
                    <a:latin typeface="Arial" panose="020B0604020202020204" pitchFamily="34" charset="0"/>
                  </a:rPr>
                  <a:t>a permutation of </a:t>
                </a:r>
              </a:p>
              <a:p>
                <a:pPr algn="l"/>
                <a:r>
                  <a:rPr lang="en-US" altLang="zh-CN" sz="2800">
                    <a:latin typeface="Arial" panose="020B0604020202020204" pitchFamily="34" charset="0"/>
                  </a:rPr>
                  <a:t>the numbers 1 - 8</a:t>
                </a:r>
                <a:endParaRPr lang="en-US" altLang="zh-CN" sz="2800"/>
              </a:p>
            </p:txBody>
          </p:sp>
        </p:grpSp>
        <p:grpSp>
          <p:nvGrpSpPr>
            <p:cNvPr id="128023" name="Group 23">
              <a:extLst>
                <a:ext uri="{FF2B5EF4-FFF2-40B4-BE49-F238E27FC236}">
                  <a16:creationId xmlns:a16="http://schemas.microsoft.com/office/drawing/2014/main" id="{56EE9E5A-6BD5-4E3C-A862-D3B7F0C256F7}"/>
                </a:ext>
              </a:extLst>
            </p:cNvPr>
            <p:cNvGrpSpPr>
              <a:grpSpLocks/>
            </p:cNvGrpSpPr>
            <p:nvPr/>
          </p:nvGrpSpPr>
          <p:grpSpPr bwMode="auto">
            <a:xfrm>
              <a:off x="240" y="1056"/>
              <a:ext cx="4560" cy="1920"/>
              <a:chOff x="864" y="1152"/>
              <a:chExt cx="4560" cy="1920"/>
            </a:xfrm>
          </p:grpSpPr>
          <p:sp>
            <p:nvSpPr>
              <p:cNvPr id="128024" name="Rectangle 24">
                <a:extLst>
                  <a:ext uri="{FF2B5EF4-FFF2-40B4-BE49-F238E27FC236}">
                    <a16:creationId xmlns:a16="http://schemas.microsoft.com/office/drawing/2014/main" id="{0A30BC28-CA79-48F7-AA3B-E3E3FD94CD72}"/>
                  </a:ext>
                </a:extLst>
              </p:cNvPr>
              <p:cNvSpPr>
                <a:spLocks noChangeArrowheads="1"/>
              </p:cNvSpPr>
              <p:nvPr/>
            </p:nvSpPr>
            <p:spPr bwMode="auto">
              <a:xfrm>
                <a:off x="864" y="1776"/>
                <a:ext cx="2286"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800">
                    <a:solidFill>
                      <a:srgbClr val="009900"/>
                    </a:solidFill>
                    <a:latin typeface="Arial" panose="020B0604020202020204" pitchFamily="34" charset="0"/>
                  </a:rPr>
                  <a:t>Phenotype:</a:t>
                </a:r>
                <a:r>
                  <a:rPr lang="en-US" altLang="zh-CN" sz="2800">
                    <a:solidFill>
                      <a:schemeClr val="tx2"/>
                    </a:solidFill>
                    <a:latin typeface="Arial" panose="020B0604020202020204" pitchFamily="34" charset="0"/>
                  </a:rPr>
                  <a:t> </a:t>
                </a:r>
              </a:p>
              <a:p>
                <a:pPr algn="l"/>
                <a:r>
                  <a:rPr lang="en-US" altLang="zh-CN" sz="2800">
                    <a:latin typeface="Arial" panose="020B0604020202020204" pitchFamily="34" charset="0"/>
                  </a:rPr>
                  <a:t>a board configuration</a:t>
                </a:r>
                <a:r>
                  <a:rPr lang="en-US" altLang="zh-CN" sz="2800">
                    <a:solidFill>
                      <a:schemeClr val="tx2"/>
                    </a:solidFill>
                    <a:latin typeface="Arial" panose="020B0604020202020204" pitchFamily="34" charset="0"/>
                  </a:rPr>
                  <a:t> </a:t>
                </a:r>
                <a:endParaRPr lang="en-US" altLang="zh-CN" sz="2800">
                  <a:solidFill>
                    <a:schemeClr val="tx2"/>
                  </a:solidFill>
                </a:endParaRPr>
              </a:p>
            </p:txBody>
          </p:sp>
          <p:grpSp>
            <p:nvGrpSpPr>
              <p:cNvPr id="128025" name="Group 25">
                <a:extLst>
                  <a:ext uri="{FF2B5EF4-FFF2-40B4-BE49-F238E27FC236}">
                    <a16:creationId xmlns:a16="http://schemas.microsoft.com/office/drawing/2014/main" id="{7EEAFD79-D60A-4B4D-8CFB-2DE227C81E4C}"/>
                  </a:ext>
                </a:extLst>
              </p:cNvPr>
              <p:cNvGrpSpPr>
                <a:grpSpLocks/>
              </p:cNvGrpSpPr>
              <p:nvPr/>
            </p:nvGrpSpPr>
            <p:grpSpPr bwMode="auto">
              <a:xfrm>
                <a:off x="3504" y="1152"/>
                <a:ext cx="1920" cy="1920"/>
                <a:chOff x="3524" y="1516"/>
                <a:chExt cx="1920" cy="1920"/>
              </a:xfrm>
            </p:grpSpPr>
            <p:sp>
              <p:nvSpPr>
                <p:cNvPr id="128026" name="Rectangle 26">
                  <a:extLst>
                    <a:ext uri="{FF2B5EF4-FFF2-40B4-BE49-F238E27FC236}">
                      <a16:creationId xmlns:a16="http://schemas.microsoft.com/office/drawing/2014/main" id="{8E6195E9-6D20-4803-9F0F-0D2AA086075D}"/>
                    </a:ext>
                  </a:extLst>
                </p:cNvPr>
                <p:cNvSpPr>
                  <a:spLocks noChangeArrowheads="1"/>
                </p:cNvSpPr>
                <p:nvPr/>
              </p:nvSpPr>
              <p:spPr bwMode="auto">
                <a:xfrm>
                  <a:off x="3524" y="15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7" name="Rectangle 27">
                  <a:extLst>
                    <a:ext uri="{FF2B5EF4-FFF2-40B4-BE49-F238E27FC236}">
                      <a16:creationId xmlns:a16="http://schemas.microsoft.com/office/drawing/2014/main" id="{68F6DD8A-D61C-4B12-B092-9E27C249FC28}"/>
                    </a:ext>
                  </a:extLst>
                </p:cNvPr>
                <p:cNvSpPr>
                  <a:spLocks noChangeArrowheads="1"/>
                </p:cNvSpPr>
                <p:nvPr/>
              </p:nvSpPr>
              <p:spPr bwMode="auto">
                <a:xfrm>
                  <a:off x="3764" y="15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8" name="Rectangle 28">
                  <a:extLst>
                    <a:ext uri="{FF2B5EF4-FFF2-40B4-BE49-F238E27FC236}">
                      <a16:creationId xmlns:a16="http://schemas.microsoft.com/office/drawing/2014/main" id="{BA71915C-0CF1-42E7-8048-940ACBF6BCAD}"/>
                    </a:ext>
                  </a:extLst>
                </p:cNvPr>
                <p:cNvSpPr>
                  <a:spLocks noChangeArrowheads="1"/>
                </p:cNvSpPr>
                <p:nvPr/>
              </p:nvSpPr>
              <p:spPr bwMode="auto">
                <a:xfrm>
                  <a:off x="3524" y="17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9" name="Rectangle 29">
                  <a:extLst>
                    <a:ext uri="{FF2B5EF4-FFF2-40B4-BE49-F238E27FC236}">
                      <a16:creationId xmlns:a16="http://schemas.microsoft.com/office/drawing/2014/main" id="{EFDAB733-0112-4BAB-8E96-A66232944011}"/>
                    </a:ext>
                  </a:extLst>
                </p:cNvPr>
                <p:cNvSpPr>
                  <a:spLocks noChangeArrowheads="1"/>
                </p:cNvSpPr>
                <p:nvPr/>
              </p:nvSpPr>
              <p:spPr bwMode="auto">
                <a:xfrm>
                  <a:off x="3764" y="17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0" name="Rectangle 30">
                  <a:extLst>
                    <a:ext uri="{FF2B5EF4-FFF2-40B4-BE49-F238E27FC236}">
                      <a16:creationId xmlns:a16="http://schemas.microsoft.com/office/drawing/2014/main" id="{58E0C9E1-462F-4C17-9DE2-CC41BA34316E}"/>
                    </a:ext>
                  </a:extLst>
                </p:cNvPr>
                <p:cNvSpPr>
                  <a:spLocks noChangeArrowheads="1"/>
                </p:cNvSpPr>
                <p:nvPr/>
              </p:nvSpPr>
              <p:spPr bwMode="auto">
                <a:xfrm>
                  <a:off x="4004" y="15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1" name="Rectangle 31">
                  <a:extLst>
                    <a:ext uri="{FF2B5EF4-FFF2-40B4-BE49-F238E27FC236}">
                      <a16:creationId xmlns:a16="http://schemas.microsoft.com/office/drawing/2014/main" id="{EB77FF1B-CBF4-4C0A-972A-D77C9EDA6DD7}"/>
                    </a:ext>
                  </a:extLst>
                </p:cNvPr>
                <p:cNvSpPr>
                  <a:spLocks noChangeArrowheads="1"/>
                </p:cNvSpPr>
                <p:nvPr/>
              </p:nvSpPr>
              <p:spPr bwMode="auto">
                <a:xfrm>
                  <a:off x="4244" y="15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2" name="Rectangle 32">
                  <a:extLst>
                    <a:ext uri="{FF2B5EF4-FFF2-40B4-BE49-F238E27FC236}">
                      <a16:creationId xmlns:a16="http://schemas.microsoft.com/office/drawing/2014/main" id="{E2466D0A-6A1D-4124-BFD0-C63A9A5EBA1A}"/>
                    </a:ext>
                  </a:extLst>
                </p:cNvPr>
                <p:cNvSpPr>
                  <a:spLocks noChangeArrowheads="1"/>
                </p:cNvSpPr>
                <p:nvPr/>
              </p:nvSpPr>
              <p:spPr bwMode="auto">
                <a:xfrm>
                  <a:off x="4004" y="17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3" name="Rectangle 33">
                  <a:extLst>
                    <a:ext uri="{FF2B5EF4-FFF2-40B4-BE49-F238E27FC236}">
                      <a16:creationId xmlns:a16="http://schemas.microsoft.com/office/drawing/2014/main" id="{EE769996-903F-43F9-8D6E-9C357EF3B4FD}"/>
                    </a:ext>
                  </a:extLst>
                </p:cNvPr>
                <p:cNvSpPr>
                  <a:spLocks noChangeArrowheads="1"/>
                </p:cNvSpPr>
                <p:nvPr/>
              </p:nvSpPr>
              <p:spPr bwMode="auto">
                <a:xfrm>
                  <a:off x="4244" y="17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4" name="Rectangle 34">
                  <a:extLst>
                    <a:ext uri="{FF2B5EF4-FFF2-40B4-BE49-F238E27FC236}">
                      <a16:creationId xmlns:a16="http://schemas.microsoft.com/office/drawing/2014/main" id="{F231C182-3138-4E2A-A336-F00C4B3D0F8E}"/>
                    </a:ext>
                  </a:extLst>
                </p:cNvPr>
                <p:cNvSpPr>
                  <a:spLocks noChangeArrowheads="1"/>
                </p:cNvSpPr>
                <p:nvPr/>
              </p:nvSpPr>
              <p:spPr bwMode="auto">
                <a:xfrm>
                  <a:off x="3524" y="19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5" name="Rectangle 35">
                  <a:extLst>
                    <a:ext uri="{FF2B5EF4-FFF2-40B4-BE49-F238E27FC236}">
                      <a16:creationId xmlns:a16="http://schemas.microsoft.com/office/drawing/2014/main" id="{7A3AA0B1-02A4-41A4-98B1-350282416278}"/>
                    </a:ext>
                  </a:extLst>
                </p:cNvPr>
                <p:cNvSpPr>
                  <a:spLocks noChangeArrowheads="1"/>
                </p:cNvSpPr>
                <p:nvPr/>
              </p:nvSpPr>
              <p:spPr bwMode="auto">
                <a:xfrm>
                  <a:off x="3764" y="19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6" name="Rectangle 36">
                  <a:extLst>
                    <a:ext uri="{FF2B5EF4-FFF2-40B4-BE49-F238E27FC236}">
                      <a16:creationId xmlns:a16="http://schemas.microsoft.com/office/drawing/2014/main" id="{9E60FEBD-711E-4F1A-BADB-F7FEC85885C3}"/>
                    </a:ext>
                  </a:extLst>
                </p:cNvPr>
                <p:cNvSpPr>
                  <a:spLocks noChangeArrowheads="1"/>
                </p:cNvSpPr>
                <p:nvPr/>
              </p:nvSpPr>
              <p:spPr bwMode="auto">
                <a:xfrm>
                  <a:off x="3524" y="223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7" name="Rectangle 37">
                  <a:extLst>
                    <a:ext uri="{FF2B5EF4-FFF2-40B4-BE49-F238E27FC236}">
                      <a16:creationId xmlns:a16="http://schemas.microsoft.com/office/drawing/2014/main" id="{42F6CE6D-0F41-49D5-B80E-C3930E7E8F0B}"/>
                    </a:ext>
                  </a:extLst>
                </p:cNvPr>
                <p:cNvSpPr>
                  <a:spLocks noChangeArrowheads="1"/>
                </p:cNvSpPr>
                <p:nvPr/>
              </p:nvSpPr>
              <p:spPr bwMode="auto">
                <a:xfrm>
                  <a:off x="3764" y="223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8" name="Rectangle 38">
                  <a:extLst>
                    <a:ext uri="{FF2B5EF4-FFF2-40B4-BE49-F238E27FC236}">
                      <a16:creationId xmlns:a16="http://schemas.microsoft.com/office/drawing/2014/main" id="{63AD1D33-BEEC-4D84-92C3-70FFDFE77820}"/>
                    </a:ext>
                  </a:extLst>
                </p:cNvPr>
                <p:cNvSpPr>
                  <a:spLocks noChangeArrowheads="1"/>
                </p:cNvSpPr>
                <p:nvPr/>
              </p:nvSpPr>
              <p:spPr bwMode="auto">
                <a:xfrm>
                  <a:off x="4004" y="19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39" name="Rectangle 39">
                  <a:extLst>
                    <a:ext uri="{FF2B5EF4-FFF2-40B4-BE49-F238E27FC236}">
                      <a16:creationId xmlns:a16="http://schemas.microsoft.com/office/drawing/2014/main" id="{3B3C477B-1B0D-4D12-A79D-8AFE1294EC00}"/>
                    </a:ext>
                  </a:extLst>
                </p:cNvPr>
                <p:cNvSpPr>
                  <a:spLocks noChangeArrowheads="1"/>
                </p:cNvSpPr>
                <p:nvPr/>
              </p:nvSpPr>
              <p:spPr bwMode="auto">
                <a:xfrm>
                  <a:off x="4244" y="19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0" name="Rectangle 40">
                  <a:extLst>
                    <a:ext uri="{FF2B5EF4-FFF2-40B4-BE49-F238E27FC236}">
                      <a16:creationId xmlns:a16="http://schemas.microsoft.com/office/drawing/2014/main" id="{643629CF-AA54-480A-89F5-2120EB62F72A}"/>
                    </a:ext>
                  </a:extLst>
                </p:cNvPr>
                <p:cNvSpPr>
                  <a:spLocks noChangeArrowheads="1"/>
                </p:cNvSpPr>
                <p:nvPr/>
              </p:nvSpPr>
              <p:spPr bwMode="auto">
                <a:xfrm>
                  <a:off x="4004" y="223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1" name="Rectangle 41">
                  <a:extLst>
                    <a:ext uri="{FF2B5EF4-FFF2-40B4-BE49-F238E27FC236}">
                      <a16:creationId xmlns:a16="http://schemas.microsoft.com/office/drawing/2014/main" id="{3A155D34-A017-4F09-945A-1DEA21408B0A}"/>
                    </a:ext>
                  </a:extLst>
                </p:cNvPr>
                <p:cNvSpPr>
                  <a:spLocks noChangeArrowheads="1"/>
                </p:cNvSpPr>
                <p:nvPr/>
              </p:nvSpPr>
              <p:spPr bwMode="auto">
                <a:xfrm>
                  <a:off x="4244" y="223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2" name="Rectangle 42">
                  <a:extLst>
                    <a:ext uri="{FF2B5EF4-FFF2-40B4-BE49-F238E27FC236}">
                      <a16:creationId xmlns:a16="http://schemas.microsoft.com/office/drawing/2014/main" id="{5501126F-D391-4A10-9785-93C284DACBCC}"/>
                    </a:ext>
                  </a:extLst>
                </p:cNvPr>
                <p:cNvSpPr>
                  <a:spLocks noChangeArrowheads="1"/>
                </p:cNvSpPr>
                <p:nvPr/>
              </p:nvSpPr>
              <p:spPr bwMode="auto">
                <a:xfrm>
                  <a:off x="4484" y="15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3" name="Rectangle 43">
                  <a:extLst>
                    <a:ext uri="{FF2B5EF4-FFF2-40B4-BE49-F238E27FC236}">
                      <a16:creationId xmlns:a16="http://schemas.microsoft.com/office/drawing/2014/main" id="{DA0812D6-7F61-4CA2-B871-A54337F74734}"/>
                    </a:ext>
                  </a:extLst>
                </p:cNvPr>
                <p:cNvSpPr>
                  <a:spLocks noChangeArrowheads="1"/>
                </p:cNvSpPr>
                <p:nvPr/>
              </p:nvSpPr>
              <p:spPr bwMode="auto">
                <a:xfrm>
                  <a:off x="4724" y="15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4" name="Rectangle 44">
                  <a:extLst>
                    <a:ext uri="{FF2B5EF4-FFF2-40B4-BE49-F238E27FC236}">
                      <a16:creationId xmlns:a16="http://schemas.microsoft.com/office/drawing/2014/main" id="{3AE1A45B-A1B1-4FFB-B011-81A720CDBFFC}"/>
                    </a:ext>
                  </a:extLst>
                </p:cNvPr>
                <p:cNvSpPr>
                  <a:spLocks noChangeArrowheads="1"/>
                </p:cNvSpPr>
                <p:nvPr/>
              </p:nvSpPr>
              <p:spPr bwMode="auto">
                <a:xfrm>
                  <a:off x="4484" y="17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5" name="Rectangle 45">
                  <a:extLst>
                    <a:ext uri="{FF2B5EF4-FFF2-40B4-BE49-F238E27FC236}">
                      <a16:creationId xmlns:a16="http://schemas.microsoft.com/office/drawing/2014/main" id="{2BF66C6F-735A-420F-9544-F4A25920D170}"/>
                    </a:ext>
                  </a:extLst>
                </p:cNvPr>
                <p:cNvSpPr>
                  <a:spLocks noChangeArrowheads="1"/>
                </p:cNvSpPr>
                <p:nvPr/>
              </p:nvSpPr>
              <p:spPr bwMode="auto">
                <a:xfrm>
                  <a:off x="4724" y="17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6" name="Rectangle 46">
                  <a:extLst>
                    <a:ext uri="{FF2B5EF4-FFF2-40B4-BE49-F238E27FC236}">
                      <a16:creationId xmlns:a16="http://schemas.microsoft.com/office/drawing/2014/main" id="{4402D7BE-EC4A-488A-9B8E-A43877332EBA}"/>
                    </a:ext>
                  </a:extLst>
                </p:cNvPr>
                <p:cNvSpPr>
                  <a:spLocks noChangeArrowheads="1"/>
                </p:cNvSpPr>
                <p:nvPr/>
              </p:nvSpPr>
              <p:spPr bwMode="auto">
                <a:xfrm>
                  <a:off x="4964" y="15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7" name="Rectangle 47">
                  <a:extLst>
                    <a:ext uri="{FF2B5EF4-FFF2-40B4-BE49-F238E27FC236}">
                      <a16:creationId xmlns:a16="http://schemas.microsoft.com/office/drawing/2014/main" id="{74B7423D-F7ED-4F4B-93B0-C6912D01323B}"/>
                    </a:ext>
                  </a:extLst>
                </p:cNvPr>
                <p:cNvSpPr>
                  <a:spLocks noChangeArrowheads="1"/>
                </p:cNvSpPr>
                <p:nvPr/>
              </p:nvSpPr>
              <p:spPr bwMode="auto">
                <a:xfrm>
                  <a:off x="5204" y="15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8" name="Rectangle 48">
                  <a:extLst>
                    <a:ext uri="{FF2B5EF4-FFF2-40B4-BE49-F238E27FC236}">
                      <a16:creationId xmlns:a16="http://schemas.microsoft.com/office/drawing/2014/main" id="{31CA1EB2-8CF5-458E-9902-067334A1F329}"/>
                    </a:ext>
                  </a:extLst>
                </p:cNvPr>
                <p:cNvSpPr>
                  <a:spLocks noChangeArrowheads="1"/>
                </p:cNvSpPr>
                <p:nvPr/>
              </p:nvSpPr>
              <p:spPr bwMode="auto">
                <a:xfrm>
                  <a:off x="4964" y="17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9" name="Rectangle 49">
                  <a:extLst>
                    <a:ext uri="{FF2B5EF4-FFF2-40B4-BE49-F238E27FC236}">
                      <a16:creationId xmlns:a16="http://schemas.microsoft.com/office/drawing/2014/main" id="{8956E98F-3F98-45BB-AA9C-0EB26FC0AC02}"/>
                    </a:ext>
                  </a:extLst>
                </p:cNvPr>
                <p:cNvSpPr>
                  <a:spLocks noChangeArrowheads="1"/>
                </p:cNvSpPr>
                <p:nvPr/>
              </p:nvSpPr>
              <p:spPr bwMode="auto">
                <a:xfrm>
                  <a:off x="5204" y="17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0" name="Rectangle 50">
                  <a:extLst>
                    <a:ext uri="{FF2B5EF4-FFF2-40B4-BE49-F238E27FC236}">
                      <a16:creationId xmlns:a16="http://schemas.microsoft.com/office/drawing/2014/main" id="{5EC4187B-9A7C-4CD9-9E24-CC8AA57520AA}"/>
                    </a:ext>
                  </a:extLst>
                </p:cNvPr>
                <p:cNvSpPr>
                  <a:spLocks noChangeArrowheads="1"/>
                </p:cNvSpPr>
                <p:nvPr/>
              </p:nvSpPr>
              <p:spPr bwMode="auto">
                <a:xfrm>
                  <a:off x="4484" y="19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1" name="Rectangle 51">
                  <a:extLst>
                    <a:ext uri="{FF2B5EF4-FFF2-40B4-BE49-F238E27FC236}">
                      <a16:creationId xmlns:a16="http://schemas.microsoft.com/office/drawing/2014/main" id="{81FFD4E1-59DF-4F79-BF73-527B1EF3DCC8}"/>
                    </a:ext>
                  </a:extLst>
                </p:cNvPr>
                <p:cNvSpPr>
                  <a:spLocks noChangeArrowheads="1"/>
                </p:cNvSpPr>
                <p:nvPr/>
              </p:nvSpPr>
              <p:spPr bwMode="auto">
                <a:xfrm>
                  <a:off x="4724" y="19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2" name="Rectangle 52">
                  <a:extLst>
                    <a:ext uri="{FF2B5EF4-FFF2-40B4-BE49-F238E27FC236}">
                      <a16:creationId xmlns:a16="http://schemas.microsoft.com/office/drawing/2014/main" id="{2505459F-C496-4967-A783-44B156E8E938}"/>
                    </a:ext>
                  </a:extLst>
                </p:cNvPr>
                <p:cNvSpPr>
                  <a:spLocks noChangeArrowheads="1"/>
                </p:cNvSpPr>
                <p:nvPr/>
              </p:nvSpPr>
              <p:spPr bwMode="auto">
                <a:xfrm>
                  <a:off x="4484" y="223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3" name="Rectangle 53">
                  <a:extLst>
                    <a:ext uri="{FF2B5EF4-FFF2-40B4-BE49-F238E27FC236}">
                      <a16:creationId xmlns:a16="http://schemas.microsoft.com/office/drawing/2014/main" id="{5AE142D9-6C87-4B86-8942-E54E2E616E8B}"/>
                    </a:ext>
                  </a:extLst>
                </p:cNvPr>
                <p:cNvSpPr>
                  <a:spLocks noChangeArrowheads="1"/>
                </p:cNvSpPr>
                <p:nvPr/>
              </p:nvSpPr>
              <p:spPr bwMode="auto">
                <a:xfrm>
                  <a:off x="4724" y="223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4" name="Rectangle 54">
                  <a:extLst>
                    <a:ext uri="{FF2B5EF4-FFF2-40B4-BE49-F238E27FC236}">
                      <a16:creationId xmlns:a16="http://schemas.microsoft.com/office/drawing/2014/main" id="{C26CA40B-A8C1-46C7-BA83-CCE03844658A}"/>
                    </a:ext>
                  </a:extLst>
                </p:cNvPr>
                <p:cNvSpPr>
                  <a:spLocks noChangeArrowheads="1"/>
                </p:cNvSpPr>
                <p:nvPr/>
              </p:nvSpPr>
              <p:spPr bwMode="auto">
                <a:xfrm>
                  <a:off x="4964" y="19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5" name="Rectangle 55">
                  <a:extLst>
                    <a:ext uri="{FF2B5EF4-FFF2-40B4-BE49-F238E27FC236}">
                      <a16:creationId xmlns:a16="http://schemas.microsoft.com/office/drawing/2014/main" id="{777B776A-CA05-4F1A-920A-DC3BAFC5E368}"/>
                    </a:ext>
                  </a:extLst>
                </p:cNvPr>
                <p:cNvSpPr>
                  <a:spLocks noChangeArrowheads="1"/>
                </p:cNvSpPr>
                <p:nvPr/>
              </p:nvSpPr>
              <p:spPr bwMode="auto">
                <a:xfrm>
                  <a:off x="5204" y="19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6" name="Rectangle 56">
                  <a:extLst>
                    <a:ext uri="{FF2B5EF4-FFF2-40B4-BE49-F238E27FC236}">
                      <a16:creationId xmlns:a16="http://schemas.microsoft.com/office/drawing/2014/main" id="{F71F048C-4AF1-41A7-9F2B-6CE53EEF1A8F}"/>
                    </a:ext>
                  </a:extLst>
                </p:cNvPr>
                <p:cNvSpPr>
                  <a:spLocks noChangeArrowheads="1"/>
                </p:cNvSpPr>
                <p:nvPr/>
              </p:nvSpPr>
              <p:spPr bwMode="auto">
                <a:xfrm>
                  <a:off x="4964" y="223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7" name="Rectangle 57">
                  <a:extLst>
                    <a:ext uri="{FF2B5EF4-FFF2-40B4-BE49-F238E27FC236}">
                      <a16:creationId xmlns:a16="http://schemas.microsoft.com/office/drawing/2014/main" id="{482A3913-6303-4B04-BEA9-80C88B3815CC}"/>
                    </a:ext>
                  </a:extLst>
                </p:cNvPr>
                <p:cNvSpPr>
                  <a:spLocks noChangeArrowheads="1"/>
                </p:cNvSpPr>
                <p:nvPr/>
              </p:nvSpPr>
              <p:spPr bwMode="auto">
                <a:xfrm>
                  <a:off x="5204" y="223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8" name="Rectangle 58">
                  <a:extLst>
                    <a:ext uri="{FF2B5EF4-FFF2-40B4-BE49-F238E27FC236}">
                      <a16:creationId xmlns:a16="http://schemas.microsoft.com/office/drawing/2014/main" id="{80992F9D-9ED7-4967-9B82-50ECF51FD795}"/>
                    </a:ext>
                  </a:extLst>
                </p:cNvPr>
                <p:cNvSpPr>
                  <a:spLocks noChangeArrowheads="1"/>
                </p:cNvSpPr>
                <p:nvPr/>
              </p:nvSpPr>
              <p:spPr bwMode="auto">
                <a:xfrm>
                  <a:off x="3524" y="247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9" name="Rectangle 59">
                  <a:extLst>
                    <a:ext uri="{FF2B5EF4-FFF2-40B4-BE49-F238E27FC236}">
                      <a16:creationId xmlns:a16="http://schemas.microsoft.com/office/drawing/2014/main" id="{878C0CC8-618F-4182-BCE6-0E06EA1B2F6B}"/>
                    </a:ext>
                  </a:extLst>
                </p:cNvPr>
                <p:cNvSpPr>
                  <a:spLocks noChangeArrowheads="1"/>
                </p:cNvSpPr>
                <p:nvPr/>
              </p:nvSpPr>
              <p:spPr bwMode="auto">
                <a:xfrm>
                  <a:off x="3764" y="247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0" name="Rectangle 60">
                  <a:extLst>
                    <a:ext uri="{FF2B5EF4-FFF2-40B4-BE49-F238E27FC236}">
                      <a16:creationId xmlns:a16="http://schemas.microsoft.com/office/drawing/2014/main" id="{CCAAE14C-AD15-4DC5-8361-E2D4F0FEAD4E}"/>
                    </a:ext>
                  </a:extLst>
                </p:cNvPr>
                <p:cNvSpPr>
                  <a:spLocks noChangeArrowheads="1"/>
                </p:cNvSpPr>
                <p:nvPr/>
              </p:nvSpPr>
              <p:spPr bwMode="auto">
                <a:xfrm>
                  <a:off x="3524" y="27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1" name="Rectangle 61">
                  <a:extLst>
                    <a:ext uri="{FF2B5EF4-FFF2-40B4-BE49-F238E27FC236}">
                      <a16:creationId xmlns:a16="http://schemas.microsoft.com/office/drawing/2014/main" id="{A770F645-AF32-437E-8806-56B57C2F2214}"/>
                    </a:ext>
                  </a:extLst>
                </p:cNvPr>
                <p:cNvSpPr>
                  <a:spLocks noChangeArrowheads="1"/>
                </p:cNvSpPr>
                <p:nvPr/>
              </p:nvSpPr>
              <p:spPr bwMode="auto">
                <a:xfrm>
                  <a:off x="3764" y="27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2" name="Rectangle 62">
                  <a:extLst>
                    <a:ext uri="{FF2B5EF4-FFF2-40B4-BE49-F238E27FC236}">
                      <a16:creationId xmlns:a16="http://schemas.microsoft.com/office/drawing/2014/main" id="{708981AD-A471-4D85-AAE2-A8ADE13F96CB}"/>
                    </a:ext>
                  </a:extLst>
                </p:cNvPr>
                <p:cNvSpPr>
                  <a:spLocks noChangeArrowheads="1"/>
                </p:cNvSpPr>
                <p:nvPr/>
              </p:nvSpPr>
              <p:spPr bwMode="auto">
                <a:xfrm>
                  <a:off x="4004" y="247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3" name="Rectangle 63">
                  <a:extLst>
                    <a:ext uri="{FF2B5EF4-FFF2-40B4-BE49-F238E27FC236}">
                      <a16:creationId xmlns:a16="http://schemas.microsoft.com/office/drawing/2014/main" id="{AECB0438-DE42-4C8D-84D0-6911A1DE3C2E}"/>
                    </a:ext>
                  </a:extLst>
                </p:cNvPr>
                <p:cNvSpPr>
                  <a:spLocks noChangeArrowheads="1"/>
                </p:cNvSpPr>
                <p:nvPr/>
              </p:nvSpPr>
              <p:spPr bwMode="auto">
                <a:xfrm>
                  <a:off x="4244" y="247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4" name="Rectangle 64">
                  <a:extLst>
                    <a:ext uri="{FF2B5EF4-FFF2-40B4-BE49-F238E27FC236}">
                      <a16:creationId xmlns:a16="http://schemas.microsoft.com/office/drawing/2014/main" id="{07F26FFA-4B64-494A-A331-D28600C615E3}"/>
                    </a:ext>
                  </a:extLst>
                </p:cNvPr>
                <p:cNvSpPr>
                  <a:spLocks noChangeArrowheads="1"/>
                </p:cNvSpPr>
                <p:nvPr/>
              </p:nvSpPr>
              <p:spPr bwMode="auto">
                <a:xfrm>
                  <a:off x="4004" y="27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5" name="Rectangle 65">
                  <a:extLst>
                    <a:ext uri="{FF2B5EF4-FFF2-40B4-BE49-F238E27FC236}">
                      <a16:creationId xmlns:a16="http://schemas.microsoft.com/office/drawing/2014/main" id="{0FBB016E-F0E8-4A62-8EE8-604996E98FC8}"/>
                    </a:ext>
                  </a:extLst>
                </p:cNvPr>
                <p:cNvSpPr>
                  <a:spLocks noChangeArrowheads="1"/>
                </p:cNvSpPr>
                <p:nvPr/>
              </p:nvSpPr>
              <p:spPr bwMode="auto">
                <a:xfrm>
                  <a:off x="4244" y="27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6" name="Rectangle 66">
                  <a:extLst>
                    <a:ext uri="{FF2B5EF4-FFF2-40B4-BE49-F238E27FC236}">
                      <a16:creationId xmlns:a16="http://schemas.microsoft.com/office/drawing/2014/main" id="{DE4E16C0-01D5-42D6-B08A-8EF10D46C61E}"/>
                    </a:ext>
                  </a:extLst>
                </p:cNvPr>
                <p:cNvSpPr>
                  <a:spLocks noChangeArrowheads="1"/>
                </p:cNvSpPr>
                <p:nvPr/>
              </p:nvSpPr>
              <p:spPr bwMode="auto">
                <a:xfrm>
                  <a:off x="3524" y="29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7" name="Rectangle 67">
                  <a:extLst>
                    <a:ext uri="{FF2B5EF4-FFF2-40B4-BE49-F238E27FC236}">
                      <a16:creationId xmlns:a16="http://schemas.microsoft.com/office/drawing/2014/main" id="{DFFA71E4-4C93-4F8D-BDE0-E0EEA3D13992}"/>
                    </a:ext>
                  </a:extLst>
                </p:cNvPr>
                <p:cNvSpPr>
                  <a:spLocks noChangeArrowheads="1"/>
                </p:cNvSpPr>
                <p:nvPr/>
              </p:nvSpPr>
              <p:spPr bwMode="auto">
                <a:xfrm>
                  <a:off x="3764" y="29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8" name="Rectangle 68">
                  <a:extLst>
                    <a:ext uri="{FF2B5EF4-FFF2-40B4-BE49-F238E27FC236}">
                      <a16:creationId xmlns:a16="http://schemas.microsoft.com/office/drawing/2014/main" id="{3B980337-80BC-425E-92CD-CAD2E9BA7B40}"/>
                    </a:ext>
                  </a:extLst>
                </p:cNvPr>
                <p:cNvSpPr>
                  <a:spLocks noChangeArrowheads="1"/>
                </p:cNvSpPr>
                <p:nvPr/>
              </p:nvSpPr>
              <p:spPr bwMode="auto">
                <a:xfrm>
                  <a:off x="3524" y="31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69" name="Rectangle 69">
                  <a:extLst>
                    <a:ext uri="{FF2B5EF4-FFF2-40B4-BE49-F238E27FC236}">
                      <a16:creationId xmlns:a16="http://schemas.microsoft.com/office/drawing/2014/main" id="{28F96000-BF77-4CF3-BDFD-E312ABCB33C2}"/>
                    </a:ext>
                  </a:extLst>
                </p:cNvPr>
                <p:cNvSpPr>
                  <a:spLocks noChangeArrowheads="1"/>
                </p:cNvSpPr>
                <p:nvPr/>
              </p:nvSpPr>
              <p:spPr bwMode="auto">
                <a:xfrm>
                  <a:off x="3764" y="31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0" name="Rectangle 70">
                  <a:extLst>
                    <a:ext uri="{FF2B5EF4-FFF2-40B4-BE49-F238E27FC236}">
                      <a16:creationId xmlns:a16="http://schemas.microsoft.com/office/drawing/2014/main" id="{90AB4F92-AA42-4D4B-80E7-B837BCC8D822}"/>
                    </a:ext>
                  </a:extLst>
                </p:cNvPr>
                <p:cNvSpPr>
                  <a:spLocks noChangeArrowheads="1"/>
                </p:cNvSpPr>
                <p:nvPr/>
              </p:nvSpPr>
              <p:spPr bwMode="auto">
                <a:xfrm>
                  <a:off x="4004" y="29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1" name="Rectangle 71">
                  <a:extLst>
                    <a:ext uri="{FF2B5EF4-FFF2-40B4-BE49-F238E27FC236}">
                      <a16:creationId xmlns:a16="http://schemas.microsoft.com/office/drawing/2014/main" id="{F602A6A6-695C-499C-A30A-ABE7DE99FA7F}"/>
                    </a:ext>
                  </a:extLst>
                </p:cNvPr>
                <p:cNvSpPr>
                  <a:spLocks noChangeArrowheads="1"/>
                </p:cNvSpPr>
                <p:nvPr/>
              </p:nvSpPr>
              <p:spPr bwMode="auto">
                <a:xfrm>
                  <a:off x="4244" y="29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2" name="Rectangle 72">
                  <a:extLst>
                    <a:ext uri="{FF2B5EF4-FFF2-40B4-BE49-F238E27FC236}">
                      <a16:creationId xmlns:a16="http://schemas.microsoft.com/office/drawing/2014/main" id="{E9195A7B-E4A0-4A0C-8916-177A5F952957}"/>
                    </a:ext>
                  </a:extLst>
                </p:cNvPr>
                <p:cNvSpPr>
                  <a:spLocks noChangeArrowheads="1"/>
                </p:cNvSpPr>
                <p:nvPr/>
              </p:nvSpPr>
              <p:spPr bwMode="auto">
                <a:xfrm>
                  <a:off x="4004" y="31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3" name="Rectangle 73">
                  <a:extLst>
                    <a:ext uri="{FF2B5EF4-FFF2-40B4-BE49-F238E27FC236}">
                      <a16:creationId xmlns:a16="http://schemas.microsoft.com/office/drawing/2014/main" id="{F2701E40-51A2-4C8F-816C-2B7BCDFA92D7}"/>
                    </a:ext>
                  </a:extLst>
                </p:cNvPr>
                <p:cNvSpPr>
                  <a:spLocks noChangeArrowheads="1"/>
                </p:cNvSpPr>
                <p:nvPr/>
              </p:nvSpPr>
              <p:spPr bwMode="auto">
                <a:xfrm>
                  <a:off x="4244" y="31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4" name="Rectangle 74">
                  <a:extLst>
                    <a:ext uri="{FF2B5EF4-FFF2-40B4-BE49-F238E27FC236}">
                      <a16:creationId xmlns:a16="http://schemas.microsoft.com/office/drawing/2014/main" id="{069E3178-4FFD-4733-BB09-295FC344B2ED}"/>
                    </a:ext>
                  </a:extLst>
                </p:cNvPr>
                <p:cNvSpPr>
                  <a:spLocks noChangeArrowheads="1"/>
                </p:cNvSpPr>
                <p:nvPr/>
              </p:nvSpPr>
              <p:spPr bwMode="auto">
                <a:xfrm>
                  <a:off x="4484" y="247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5" name="Rectangle 75">
                  <a:extLst>
                    <a:ext uri="{FF2B5EF4-FFF2-40B4-BE49-F238E27FC236}">
                      <a16:creationId xmlns:a16="http://schemas.microsoft.com/office/drawing/2014/main" id="{7742B823-3342-4805-9276-92523B60B2D7}"/>
                    </a:ext>
                  </a:extLst>
                </p:cNvPr>
                <p:cNvSpPr>
                  <a:spLocks noChangeArrowheads="1"/>
                </p:cNvSpPr>
                <p:nvPr/>
              </p:nvSpPr>
              <p:spPr bwMode="auto">
                <a:xfrm>
                  <a:off x="4724" y="247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6" name="Rectangle 76">
                  <a:extLst>
                    <a:ext uri="{FF2B5EF4-FFF2-40B4-BE49-F238E27FC236}">
                      <a16:creationId xmlns:a16="http://schemas.microsoft.com/office/drawing/2014/main" id="{2D1CC506-0A90-48AB-9A35-3498C3752C9C}"/>
                    </a:ext>
                  </a:extLst>
                </p:cNvPr>
                <p:cNvSpPr>
                  <a:spLocks noChangeArrowheads="1"/>
                </p:cNvSpPr>
                <p:nvPr/>
              </p:nvSpPr>
              <p:spPr bwMode="auto">
                <a:xfrm>
                  <a:off x="4484" y="27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7" name="Rectangle 77">
                  <a:extLst>
                    <a:ext uri="{FF2B5EF4-FFF2-40B4-BE49-F238E27FC236}">
                      <a16:creationId xmlns:a16="http://schemas.microsoft.com/office/drawing/2014/main" id="{B8D87BB6-DA80-46D0-BA16-D62A0EEAFA15}"/>
                    </a:ext>
                  </a:extLst>
                </p:cNvPr>
                <p:cNvSpPr>
                  <a:spLocks noChangeArrowheads="1"/>
                </p:cNvSpPr>
                <p:nvPr/>
              </p:nvSpPr>
              <p:spPr bwMode="auto">
                <a:xfrm>
                  <a:off x="4724" y="27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8" name="Rectangle 78">
                  <a:extLst>
                    <a:ext uri="{FF2B5EF4-FFF2-40B4-BE49-F238E27FC236}">
                      <a16:creationId xmlns:a16="http://schemas.microsoft.com/office/drawing/2014/main" id="{D3E8F0EA-51FA-4DC5-98DB-12B8C7A566E3}"/>
                    </a:ext>
                  </a:extLst>
                </p:cNvPr>
                <p:cNvSpPr>
                  <a:spLocks noChangeArrowheads="1"/>
                </p:cNvSpPr>
                <p:nvPr/>
              </p:nvSpPr>
              <p:spPr bwMode="auto">
                <a:xfrm>
                  <a:off x="4964" y="247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79" name="Rectangle 79">
                  <a:extLst>
                    <a:ext uri="{FF2B5EF4-FFF2-40B4-BE49-F238E27FC236}">
                      <a16:creationId xmlns:a16="http://schemas.microsoft.com/office/drawing/2014/main" id="{07835464-41DA-41D6-A359-8760BA9096D0}"/>
                    </a:ext>
                  </a:extLst>
                </p:cNvPr>
                <p:cNvSpPr>
                  <a:spLocks noChangeArrowheads="1"/>
                </p:cNvSpPr>
                <p:nvPr/>
              </p:nvSpPr>
              <p:spPr bwMode="auto">
                <a:xfrm>
                  <a:off x="5204" y="247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0" name="Rectangle 80">
                  <a:extLst>
                    <a:ext uri="{FF2B5EF4-FFF2-40B4-BE49-F238E27FC236}">
                      <a16:creationId xmlns:a16="http://schemas.microsoft.com/office/drawing/2014/main" id="{2F9B3468-0D35-4746-A148-444EEA49C747}"/>
                    </a:ext>
                  </a:extLst>
                </p:cNvPr>
                <p:cNvSpPr>
                  <a:spLocks noChangeArrowheads="1"/>
                </p:cNvSpPr>
                <p:nvPr/>
              </p:nvSpPr>
              <p:spPr bwMode="auto">
                <a:xfrm>
                  <a:off x="4964" y="27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1" name="Rectangle 81">
                  <a:extLst>
                    <a:ext uri="{FF2B5EF4-FFF2-40B4-BE49-F238E27FC236}">
                      <a16:creationId xmlns:a16="http://schemas.microsoft.com/office/drawing/2014/main" id="{D2C7C4A6-7D5F-40D9-9FAD-1800BEB5738C}"/>
                    </a:ext>
                  </a:extLst>
                </p:cNvPr>
                <p:cNvSpPr>
                  <a:spLocks noChangeArrowheads="1"/>
                </p:cNvSpPr>
                <p:nvPr/>
              </p:nvSpPr>
              <p:spPr bwMode="auto">
                <a:xfrm>
                  <a:off x="5204" y="271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2" name="Rectangle 82">
                  <a:extLst>
                    <a:ext uri="{FF2B5EF4-FFF2-40B4-BE49-F238E27FC236}">
                      <a16:creationId xmlns:a16="http://schemas.microsoft.com/office/drawing/2014/main" id="{C0464ACF-E506-4266-B544-5CED9112EC82}"/>
                    </a:ext>
                  </a:extLst>
                </p:cNvPr>
                <p:cNvSpPr>
                  <a:spLocks noChangeArrowheads="1"/>
                </p:cNvSpPr>
                <p:nvPr/>
              </p:nvSpPr>
              <p:spPr bwMode="auto">
                <a:xfrm>
                  <a:off x="4484" y="29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3" name="Rectangle 83">
                  <a:extLst>
                    <a:ext uri="{FF2B5EF4-FFF2-40B4-BE49-F238E27FC236}">
                      <a16:creationId xmlns:a16="http://schemas.microsoft.com/office/drawing/2014/main" id="{2982331F-F5D5-44B0-844C-9919481351DC}"/>
                    </a:ext>
                  </a:extLst>
                </p:cNvPr>
                <p:cNvSpPr>
                  <a:spLocks noChangeArrowheads="1"/>
                </p:cNvSpPr>
                <p:nvPr/>
              </p:nvSpPr>
              <p:spPr bwMode="auto">
                <a:xfrm>
                  <a:off x="4724" y="29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4" name="Rectangle 84">
                  <a:extLst>
                    <a:ext uri="{FF2B5EF4-FFF2-40B4-BE49-F238E27FC236}">
                      <a16:creationId xmlns:a16="http://schemas.microsoft.com/office/drawing/2014/main" id="{9E8D070B-A970-42E2-A654-6C0FA5B6C6F1}"/>
                    </a:ext>
                  </a:extLst>
                </p:cNvPr>
                <p:cNvSpPr>
                  <a:spLocks noChangeArrowheads="1"/>
                </p:cNvSpPr>
                <p:nvPr/>
              </p:nvSpPr>
              <p:spPr bwMode="auto">
                <a:xfrm>
                  <a:off x="4484" y="31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5" name="Rectangle 85">
                  <a:extLst>
                    <a:ext uri="{FF2B5EF4-FFF2-40B4-BE49-F238E27FC236}">
                      <a16:creationId xmlns:a16="http://schemas.microsoft.com/office/drawing/2014/main" id="{FFE30E97-6EB1-45A4-BE52-85AEC14CBC0D}"/>
                    </a:ext>
                  </a:extLst>
                </p:cNvPr>
                <p:cNvSpPr>
                  <a:spLocks noChangeArrowheads="1"/>
                </p:cNvSpPr>
                <p:nvPr/>
              </p:nvSpPr>
              <p:spPr bwMode="auto">
                <a:xfrm>
                  <a:off x="4724" y="31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6" name="Rectangle 86">
                  <a:extLst>
                    <a:ext uri="{FF2B5EF4-FFF2-40B4-BE49-F238E27FC236}">
                      <a16:creationId xmlns:a16="http://schemas.microsoft.com/office/drawing/2014/main" id="{52DB38C7-336A-4584-AC09-B3FD4647312F}"/>
                    </a:ext>
                  </a:extLst>
                </p:cNvPr>
                <p:cNvSpPr>
                  <a:spLocks noChangeArrowheads="1"/>
                </p:cNvSpPr>
                <p:nvPr/>
              </p:nvSpPr>
              <p:spPr bwMode="auto">
                <a:xfrm>
                  <a:off x="4964" y="29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7" name="Rectangle 87">
                  <a:extLst>
                    <a:ext uri="{FF2B5EF4-FFF2-40B4-BE49-F238E27FC236}">
                      <a16:creationId xmlns:a16="http://schemas.microsoft.com/office/drawing/2014/main" id="{FFD3A97E-3C52-4B63-9879-66F0F5DD93C8}"/>
                    </a:ext>
                  </a:extLst>
                </p:cNvPr>
                <p:cNvSpPr>
                  <a:spLocks noChangeArrowheads="1"/>
                </p:cNvSpPr>
                <p:nvPr/>
              </p:nvSpPr>
              <p:spPr bwMode="auto">
                <a:xfrm>
                  <a:off x="5204" y="295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8" name="Rectangle 88">
                  <a:extLst>
                    <a:ext uri="{FF2B5EF4-FFF2-40B4-BE49-F238E27FC236}">
                      <a16:creationId xmlns:a16="http://schemas.microsoft.com/office/drawing/2014/main" id="{C23E1397-82B4-4559-8CC3-23924021520F}"/>
                    </a:ext>
                  </a:extLst>
                </p:cNvPr>
                <p:cNvSpPr>
                  <a:spLocks noChangeArrowheads="1"/>
                </p:cNvSpPr>
                <p:nvPr/>
              </p:nvSpPr>
              <p:spPr bwMode="auto">
                <a:xfrm>
                  <a:off x="4964" y="31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89" name="Rectangle 89">
                  <a:extLst>
                    <a:ext uri="{FF2B5EF4-FFF2-40B4-BE49-F238E27FC236}">
                      <a16:creationId xmlns:a16="http://schemas.microsoft.com/office/drawing/2014/main" id="{1AFB091B-6769-4274-82BE-4A59FF6F609B}"/>
                    </a:ext>
                  </a:extLst>
                </p:cNvPr>
                <p:cNvSpPr>
                  <a:spLocks noChangeArrowheads="1"/>
                </p:cNvSpPr>
                <p:nvPr/>
              </p:nvSpPr>
              <p:spPr bwMode="auto">
                <a:xfrm>
                  <a:off x="5204" y="319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90" name="Oval 90">
                  <a:extLst>
                    <a:ext uri="{FF2B5EF4-FFF2-40B4-BE49-F238E27FC236}">
                      <a16:creationId xmlns:a16="http://schemas.microsoft.com/office/drawing/2014/main" id="{D78B5671-5674-405E-A581-B9A62F12D9DA}"/>
                    </a:ext>
                  </a:extLst>
                </p:cNvPr>
                <p:cNvSpPr>
                  <a:spLocks noChangeArrowheads="1"/>
                </p:cNvSpPr>
                <p:nvPr/>
              </p:nvSpPr>
              <p:spPr bwMode="auto">
                <a:xfrm>
                  <a:off x="4507" y="2742"/>
                  <a:ext cx="192" cy="19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91" name="Oval 91">
                  <a:extLst>
                    <a:ext uri="{FF2B5EF4-FFF2-40B4-BE49-F238E27FC236}">
                      <a16:creationId xmlns:a16="http://schemas.microsoft.com/office/drawing/2014/main" id="{893C1867-6D71-45D6-808B-CD651E506AFD}"/>
                    </a:ext>
                  </a:extLst>
                </p:cNvPr>
                <p:cNvSpPr>
                  <a:spLocks noChangeArrowheads="1"/>
                </p:cNvSpPr>
                <p:nvPr/>
              </p:nvSpPr>
              <p:spPr bwMode="auto">
                <a:xfrm>
                  <a:off x="3544" y="1544"/>
                  <a:ext cx="192" cy="19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92" name="Oval 92">
                  <a:extLst>
                    <a:ext uri="{FF2B5EF4-FFF2-40B4-BE49-F238E27FC236}">
                      <a16:creationId xmlns:a16="http://schemas.microsoft.com/office/drawing/2014/main" id="{381EF4CF-0606-4255-8860-B41AE0FFDDAE}"/>
                    </a:ext>
                  </a:extLst>
                </p:cNvPr>
                <p:cNvSpPr>
                  <a:spLocks noChangeArrowheads="1"/>
                </p:cNvSpPr>
                <p:nvPr/>
              </p:nvSpPr>
              <p:spPr bwMode="auto">
                <a:xfrm>
                  <a:off x="3796" y="2014"/>
                  <a:ext cx="192" cy="19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93" name="Oval 93">
                  <a:extLst>
                    <a:ext uri="{FF2B5EF4-FFF2-40B4-BE49-F238E27FC236}">
                      <a16:creationId xmlns:a16="http://schemas.microsoft.com/office/drawing/2014/main" id="{7E1D61B2-0118-46DA-8205-696B903F5CF2}"/>
                    </a:ext>
                  </a:extLst>
                </p:cNvPr>
                <p:cNvSpPr>
                  <a:spLocks noChangeArrowheads="1"/>
                </p:cNvSpPr>
                <p:nvPr/>
              </p:nvSpPr>
              <p:spPr bwMode="auto">
                <a:xfrm>
                  <a:off x="4029" y="2505"/>
                  <a:ext cx="192" cy="19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94" name="Oval 94">
                  <a:extLst>
                    <a:ext uri="{FF2B5EF4-FFF2-40B4-BE49-F238E27FC236}">
                      <a16:creationId xmlns:a16="http://schemas.microsoft.com/office/drawing/2014/main" id="{7FFD560A-BAAF-4346-BEE2-BB48419EB75A}"/>
                    </a:ext>
                  </a:extLst>
                </p:cNvPr>
                <p:cNvSpPr>
                  <a:spLocks noChangeArrowheads="1"/>
                </p:cNvSpPr>
                <p:nvPr/>
              </p:nvSpPr>
              <p:spPr bwMode="auto">
                <a:xfrm>
                  <a:off x="4272" y="1780"/>
                  <a:ext cx="192" cy="19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95" name="Oval 95">
                  <a:extLst>
                    <a:ext uri="{FF2B5EF4-FFF2-40B4-BE49-F238E27FC236}">
                      <a16:creationId xmlns:a16="http://schemas.microsoft.com/office/drawing/2014/main" id="{D48A9A7E-E215-40E7-B0E6-41074AB9C480}"/>
                    </a:ext>
                  </a:extLst>
                </p:cNvPr>
                <p:cNvSpPr>
                  <a:spLocks noChangeArrowheads="1"/>
                </p:cNvSpPr>
                <p:nvPr/>
              </p:nvSpPr>
              <p:spPr bwMode="auto">
                <a:xfrm>
                  <a:off x="5230" y="3221"/>
                  <a:ext cx="192" cy="19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96" name="Oval 96">
                  <a:extLst>
                    <a:ext uri="{FF2B5EF4-FFF2-40B4-BE49-F238E27FC236}">
                      <a16:creationId xmlns:a16="http://schemas.microsoft.com/office/drawing/2014/main" id="{C6610083-5959-43C3-B161-17C54491CADC}"/>
                    </a:ext>
                  </a:extLst>
                </p:cNvPr>
                <p:cNvSpPr>
                  <a:spLocks noChangeArrowheads="1"/>
                </p:cNvSpPr>
                <p:nvPr/>
              </p:nvSpPr>
              <p:spPr bwMode="auto">
                <a:xfrm>
                  <a:off x="4988" y="2981"/>
                  <a:ext cx="192" cy="19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97" name="Oval 97">
                  <a:extLst>
                    <a:ext uri="{FF2B5EF4-FFF2-40B4-BE49-F238E27FC236}">
                      <a16:creationId xmlns:a16="http://schemas.microsoft.com/office/drawing/2014/main" id="{E1C97473-A35D-4A4F-A515-4C6E0CBD1419}"/>
                    </a:ext>
                  </a:extLst>
                </p:cNvPr>
                <p:cNvSpPr>
                  <a:spLocks noChangeArrowheads="1"/>
                </p:cNvSpPr>
                <p:nvPr/>
              </p:nvSpPr>
              <p:spPr bwMode="auto">
                <a:xfrm>
                  <a:off x="4756" y="2262"/>
                  <a:ext cx="192" cy="19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28098" name="Group 98">
              <a:extLst>
                <a:ext uri="{FF2B5EF4-FFF2-40B4-BE49-F238E27FC236}">
                  <a16:creationId xmlns:a16="http://schemas.microsoft.com/office/drawing/2014/main" id="{09C5433A-2BFB-40C3-AD8C-0B04A727ABDB}"/>
                </a:ext>
              </a:extLst>
            </p:cNvPr>
            <p:cNvGrpSpPr>
              <a:grpSpLocks/>
            </p:cNvGrpSpPr>
            <p:nvPr/>
          </p:nvGrpSpPr>
          <p:grpSpPr bwMode="auto">
            <a:xfrm>
              <a:off x="3792" y="2976"/>
              <a:ext cx="1505" cy="432"/>
              <a:chOff x="3792" y="2976"/>
              <a:chExt cx="1505" cy="432"/>
            </a:xfrm>
          </p:grpSpPr>
          <p:sp>
            <p:nvSpPr>
              <p:cNvPr id="128099" name="Line 99">
                <a:extLst>
                  <a:ext uri="{FF2B5EF4-FFF2-40B4-BE49-F238E27FC236}">
                    <a16:creationId xmlns:a16="http://schemas.microsoft.com/office/drawing/2014/main" id="{E8140F87-29F1-4F30-A0EF-1D79A824B6AE}"/>
                  </a:ext>
                </a:extLst>
              </p:cNvPr>
              <p:cNvSpPr>
                <a:spLocks noChangeShapeType="1"/>
              </p:cNvSpPr>
              <p:nvPr/>
            </p:nvSpPr>
            <p:spPr bwMode="auto">
              <a:xfrm rot="5400000">
                <a:off x="3577" y="3191"/>
                <a:ext cx="432" cy="1"/>
              </a:xfrm>
              <a:prstGeom prst="line">
                <a:avLst/>
              </a:prstGeom>
              <a:noFill/>
              <a:ln w="5080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100" name="Text Box 100">
                <a:extLst>
                  <a:ext uri="{FF2B5EF4-FFF2-40B4-BE49-F238E27FC236}">
                    <a16:creationId xmlns:a16="http://schemas.microsoft.com/office/drawing/2014/main" id="{24778FA9-7DCE-48D3-9BDE-268E312C4AC9}"/>
                  </a:ext>
                </a:extLst>
              </p:cNvPr>
              <p:cNvSpPr txBox="1">
                <a:spLocks noChangeArrowheads="1"/>
              </p:cNvSpPr>
              <p:nvPr/>
            </p:nvSpPr>
            <p:spPr bwMode="auto">
              <a:xfrm>
                <a:off x="3936" y="3072"/>
                <a:ext cx="136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2000">
                    <a:solidFill>
                      <a:schemeClr val="tx2"/>
                    </a:solidFill>
                    <a:latin typeface="Arial" panose="020B0604020202020204" pitchFamily="34" charset="0"/>
                  </a:rPr>
                  <a:t>Obvious mapping</a:t>
                </a:r>
              </a:p>
            </p:txBody>
          </p:sp>
        </p:grpSp>
      </p:grpSp>
    </p:spTree>
    <p:extLst>
      <p:ext uri="{BB962C8B-B14F-4D97-AF65-F5344CB8AC3E}">
        <p14:creationId xmlns:p14="http://schemas.microsoft.com/office/powerpoint/2010/main" val="237970037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80C4BB9D-E19D-4B03-B33C-4863C924546C}"/>
              </a:ext>
            </a:extLst>
          </p:cNvPr>
          <p:cNvSpPr>
            <a:spLocks noChangeArrowheads="1"/>
          </p:cNvSpPr>
          <p:nvPr/>
        </p:nvSpPr>
        <p:spPr bwMode="auto">
          <a:xfrm>
            <a:off x="899592" y="1484784"/>
            <a:ext cx="79248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buFontTx/>
              <a:buChar char="•"/>
            </a:pPr>
            <a:r>
              <a:rPr lang="en-US" altLang="zh-CN" sz="2800" dirty="0">
                <a:latin typeface="Arial" panose="020B0604020202020204" pitchFamily="34" charset="0"/>
              </a:rPr>
              <a:t>  Penalty of one queen:</a:t>
            </a:r>
          </a:p>
          <a:p>
            <a:pPr algn="l"/>
            <a:r>
              <a:rPr lang="en-US" altLang="zh-CN" sz="2800" dirty="0">
                <a:latin typeface="Arial" panose="020B0604020202020204" pitchFamily="34" charset="0"/>
              </a:rPr>
              <a:t>	the number of queens she can check.</a:t>
            </a:r>
          </a:p>
          <a:p>
            <a:pPr algn="l"/>
            <a:endParaRPr lang="en-US" altLang="zh-CN" sz="2800" dirty="0">
              <a:latin typeface="Arial" panose="020B0604020202020204" pitchFamily="34" charset="0"/>
            </a:endParaRPr>
          </a:p>
          <a:p>
            <a:pPr algn="l">
              <a:buFontTx/>
              <a:buChar char="•"/>
            </a:pPr>
            <a:r>
              <a:rPr lang="en-US" altLang="zh-CN" sz="2800" dirty="0">
                <a:latin typeface="Arial" panose="020B0604020202020204" pitchFamily="34" charset="0"/>
              </a:rPr>
              <a:t>  Penalty of a configuration: </a:t>
            </a:r>
          </a:p>
          <a:p>
            <a:pPr algn="l"/>
            <a:r>
              <a:rPr lang="en-US" altLang="zh-CN" sz="2800" dirty="0">
                <a:latin typeface="Arial" panose="020B0604020202020204" pitchFamily="34" charset="0"/>
              </a:rPr>
              <a:t>	the sum of the penalties of all queens.</a:t>
            </a:r>
          </a:p>
          <a:p>
            <a:pPr algn="l"/>
            <a:endParaRPr lang="en-US" altLang="zh-CN" sz="2800" dirty="0">
              <a:latin typeface="Arial" panose="020B0604020202020204" pitchFamily="34" charset="0"/>
            </a:endParaRPr>
          </a:p>
          <a:p>
            <a:pPr algn="l">
              <a:buFontTx/>
              <a:buChar char="•"/>
            </a:pPr>
            <a:r>
              <a:rPr lang="en-US" altLang="zh-CN" sz="2800" dirty="0">
                <a:latin typeface="Arial" panose="020B0604020202020204" pitchFamily="34" charset="0"/>
              </a:rPr>
              <a:t>  Note: penalty is to be minimized</a:t>
            </a:r>
          </a:p>
          <a:p>
            <a:pPr algn="l"/>
            <a:endParaRPr lang="en-US" altLang="zh-CN" sz="2800" dirty="0">
              <a:latin typeface="Arial" panose="020B0604020202020204" pitchFamily="34" charset="0"/>
            </a:endParaRPr>
          </a:p>
          <a:p>
            <a:pPr algn="l">
              <a:buFontTx/>
              <a:buChar char="•"/>
            </a:pPr>
            <a:r>
              <a:rPr lang="en-US" altLang="zh-CN" sz="2800" dirty="0">
                <a:latin typeface="Arial" panose="020B0604020202020204" pitchFamily="34" charset="0"/>
              </a:rPr>
              <a:t>  Fitness of a configuration: </a:t>
            </a:r>
          </a:p>
          <a:p>
            <a:pPr algn="l"/>
            <a:r>
              <a:rPr lang="en-US" altLang="zh-CN" sz="2800" dirty="0">
                <a:latin typeface="Arial" panose="020B0604020202020204" pitchFamily="34" charset="0"/>
              </a:rPr>
              <a:t>	inverse penalty to be maximized</a:t>
            </a:r>
          </a:p>
        </p:txBody>
      </p:sp>
      <p:sp>
        <p:nvSpPr>
          <p:cNvPr id="4" name="Rectangle 2">
            <a:extLst>
              <a:ext uri="{FF2B5EF4-FFF2-40B4-BE49-F238E27FC236}">
                <a16:creationId xmlns:a16="http://schemas.microsoft.com/office/drawing/2014/main" id="{AD169821-5F05-4924-8EF9-2496F0269190}"/>
              </a:ext>
            </a:extLst>
          </p:cNvPr>
          <p:cNvSpPr>
            <a:spLocks noGrp="1" noChangeArrowheads="1"/>
          </p:cNvSpPr>
          <p:nvPr>
            <p:ph type="title"/>
          </p:nvPr>
        </p:nvSpPr>
        <p:spPr>
          <a:xfrm>
            <a:off x="685800" y="228600"/>
            <a:ext cx="7772400" cy="1066800"/>
          </a:xfrm>
          <a:noFill/>
        </p:spPr>
        <p:txBody>
          <a:bodyPr/>
          <a:lstStyle/>
          <a:p>
            <a:r>
              <a:rPr lang="en-US" altLang="zh-CN" sz="4000" dirty="0">
                <a:ea typeface="宋体" panose="02010600030101010101" pitchFamily="2" charset="-122"/>
              </a:rPr>
              <a:t>Fitness evaluation</a:t>
            </a:r>
          </a:p>
        </p:txBody>
      </p:sp>
    </p:spTree>
    <p:extLst>
      <p:ext uri="{BB962C8B-B14F-4D97-AF65-F5344CB8AC3E}">
        <p14:creationId xmlns:p14="http://schemas.microsoft.com/office/powerpoint/2010/main" val="243943874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a:extLst>
              <a:ext uri="{FF2B5EF4-FFF2-40B4-BE49-F238E27FC236}">
                <a16:creationId xmlns:a16="http://schemas.microsoft.com/office/drawing/2014/main" id="{7A9F79C9-B563-4EAD-BBE1-D24EEB0174C1}"/>
              </a:ext>
            </a:extLst>
          </p:cNvPr>
          <p:cNvSpPr txBox="1">
            <a:spLocks noChangeArrowheads="1"/>
          </p:cNvSpPr>
          <p:nvPr/>
        </p:nvSpPr>
        <p:spPr bwMode="auto">
          <a:xfrm>
            <a:off x="645319" y="408939"/>
            <a:ext cx="8305800" cy="928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50000"/>
              </a:lnSpc>
            </a:pPr>
            <a:r>
              <a:rPr lang="en-US" altLang="zh-CN" sz="4000" b="1" dirty="0">
                <a:solidFill>
                  <a:srgbClr val="0000CC"/>
                </a:solidFill>
                <a:latin typeface="+mj-lt"/>
                <a:ea typeface="宋体" panose="02010600030101010101" pitchFamily="2" charset="-122"/>
                <a:cs typeface="+mj-cs"/>
              </a:rPr>
              <a:t>Mutation</a:t>
            </a:r>
          </a:p>
        </p:txBody>
      </p:sp>
      <p:sp>
        <p:nvSpPr>
          <p:cNvPr id="131075" name="Rectangle 3">
            <a:extLst>
              <a:ext uri="{FF2B5EF4-FFF2-40B4-BE49-F238E27FC236}">
                <a16:creationId xmlns:a16="http://schemas.microsoft.com/office/drawing/2014/main" id="{A5205656-40D3-4D27-963C-D07303749D06}"/>
              </a:ext>
            </a:extLst>
          </p:cNvPr>
          <p:cNvSpPr>
            <a:spLocks noChangeArrowheads="1"/>
          </p:cNvSpPr>
          <p:nvPr/>
        </p:nvSpPr>
        <p:spPr bwMode="auto">
          <a:xfrm>
            <a:off x="950510" y="1731450"/>
            <a:ext cx="7467600"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r>
              <a:rPr lang="en-US" altLang="zh-CN" sz="2800" dirty="0">
                <a:latin typeface="Arial" panose="020B0604020202020204" pitchFamily="34" charset="0"/>
              </a:rPr>
              <a:t>Small variation in one permutation, e.g.:</a:t>
            </a:r>
          </a:p>
          <a:p>
            <a:pPr algn="l" eaLnBrk="0" hangingPunct="0">
              <a:buFontTx/>
              <a:buChar char="•"/>
            </a:pPr>
            <a:r>
              <a:rPr lang="en-US" altLang="zh-CN" dirty="0">
                <a:latin typeface="Arial" panose="020B0604020202020204" pitchFamily="34" charset="0"/>
              </a:rPr>
              <a:t> swapping values of two randomly chosen positions, </a:t>
            </a:r>
          </a:p>
        </p:txBody>
      </p:sp>
      <p:grpSp>
        <p:nvGrpSpPr>
          <p:cNvPr id="131076" name="Group 4">
            <a:extLst>
              <a:ext uri="{FF2B5EF4-FFF2-40B4-BE49-F238E27FC236}">
                <a16:creationId xmlns:a16="http://schemas.microsoft.com/office/drawing/2014/main" id="{F89729B9-1BEC-4A32-90EC-DE0D0EAC0A73}"/>
              </a:ext>
            </a:extLst>
          </p:cNvPr>
          <p:cNvGrpSpPr>
            <a:grpSpLocks/>
          </p:cNvGrpSpPr>
          <p:nvPr/>
        </p:nvGrpSpPr>
        <p:grpSpPr bwMode="auto">
          <a:xfrm>
            <a:off x="997743" y="3861048"/>
            <a:ext cx="7148513" cy="531813"/>
            <a:chOff x="825" y="1670"/>
            <a:chExt cx="4503" cy="335"/>
          </a:xfrm>
        </p:grpSpPr>
        <p:grpSp>
          <p:nvGrpSpPr>
            <p:cNvPr id="131077" name="Group 5">
              <a:extLst>
                <a:ext uri="{FF2B5EF4-FFF2-40B4-BE49-F238E27FC236}">
                  <a16:creationId xmlns:a16="http://schemas.microsoft.com/office/drawing/2014/main" id="{0FEA9223-A4D7-4721-99C7-721A90BE44D1}"/>
                </a:ext>
              </a:extLst>
            </p:cNvPr>
            <p:cNvGrpSpPr>
              <a:grpSpLocks/>
            </p:cNvGrpSpPr>
            <p:nvPr/>
          </p:nvGrpSpPr>
          <p:grpSpPr bwMode="auto">
            <a:xfrm>
              <a:off x="825" y="1670"/>
              <a:ext cx="1920" cy="325"/>
              <a:chOff x="449" y="1659"/>
              <a:chExt cx="1920" cy="325"/>
            </a:xfrm>
          </p:grpSpPr>
          <p:sp>
            <p:nvSpPr>
              <p:cNvPr id="131078" name="Rectangle 6">
                <a:extLst>
                  <a:ext uri="{FF2B5EF4-FFF2-40B4-BE49-F238E27FC236}">
                    <a16:creationId xmlns:a16="http://schemas.microsoft.com/office/drawing/2014/main" id="{0D97EC59-D78E-4F05-9E0E-36E06846B72E}"/>
                  </a:ext>
                </a:extLst>
              </p:cNvPr>
              <p:cNvSpPr>
                <a:spLocks noChangeArrowheads="1"/>
              </p:cNvSpPr>
              <p:nvPr/>
            </p:nvSpPr>
            <p:spPr bwMode="auto">
              <a:xfrm>
                <a:off x="2129"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79" name="Rectangle 7">
                <a:extLst>
                  <a:ext uri="{FF2B5EF4-FFF2-40B4-BE49-F238E27FC236}">
                    <a16:creationId xmlns:a16="http://schemas.microsoft.com/office/drawing/2014/main" id="{C85BF8A2-B69B-4330-8AE8-9E22DE2CF54F}"/>
                  </a:ext>
                </a:extLst>
              </p:cNvPr>
              <p:cNvSpPr>
                <a:spLocks noChangeArrowheads="1"/>
              </p:cNvSpPr>
              <p:nvPr/>
            </p:nvSpPr>
            <p:spPr bwMode="auto">
              <a:xfrm>
                <a:off x="449"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0" name="Rectangle 8">
                <a:extLst>
                  <a:ext uri="{FF2B5EF4-FFF2-40B4-BE49-F238E27FC236}">
                    <a16:creationId xmlns:a16="http://schemas.microsoft.com/office/drawing/2014/main" id="{7B0FFA58-997B-4B01-AC67-A712CC9B6D1C}"/>
                  </a:ext>
                </a:extLst>
              </p:cNvPr>
              <p:cNvSpPr>
                <a:spLocks noChangeArrowheads="1"/>
              </p:cNvSpPr>
              <p:nvPr/>
            </p:nvSpPr>
            <p:spPr bwMode="auto">
              <a:xfrm>
                <a:off x="689"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1" name="Rectangle 9">
                <a:extLst>
                  <a:ext uri="{FF2B5EF4-FFF2-40B4-BE49-F238E27FC236}">
                    <a16:creationId xmlns:a16="http://schemas.microsoft.com/office/drawing/2014/main" id="{6BD85CF2-C767-4C77-B8FD-63889474E82D}"/>
                  </a:ext>
                </a:extLst>
              </p:cNvPr>
              <p:cNvSpPr>
                <a:spLocks noChangeArrowheads="1"/>
              </p:cNvSpPr>
              <p:nvPr/>
            </p:nvSpPr>
            <p:spPr bwMode="auto">
              <a:xfrm>
                <a:off x="929" y="1706"/>
                <a:ext cx="240" cy="24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2" name="Rectangle 10">
                <a:extLst>
                  <a:ext uri="{FF2B5EF4-FFF2-40B4-BE49-F238E27FC236}">
                    <a16:creationId xmlns:a16="http://schemas.microsoft.com/office/drawing/2014/main" id="{2D85FB5B-D648-4385-A6E9-588019FDBAFB}"/>
                  </a:ext>
                </a:extLst>
              </p:cNvPr>
              <p:cNvSpPr>
                <a:spLocks noChangeArrowheads="1"/>
              </p:cNvSpPr>
              <p:nvPr/>
            </p:nvSpPr>
            <p:spPr bwMode="auto">
              <a:xfrm>
                <a:off x="1169"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3" name="Rectangle 11">
                <a:extLst>
                  <a:ext uri="{FF2B5EF4-FFF2-40B4-BE49-F238E27FC236}">
                    <a16:creationId xmlns:a16="http://schemas.microsoft.com/office/drawing/2014/main" id="{ABC01996-2829-4C54-949E-4C9AF474A157}"/>
                  </a:ext>
                </a:extLst>
              </p:cNvPr>
              <p:cNvSpPr>
                <a:spLocks noChangeArrowheads="1"/>
              </p:cNvSpPr>
              <p:nvPr/>
            </p:nvSpPr>
            <p:spPr bwMode="auto">
              <a:xfrm>
                <a:off x="1409"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4" name="Rectangle 12">
                <a:extLst>
                  <a:ext uri="{FF2B5EF4-FFF2-40B4-BE49-F238E27FC236}">
                    <a16:creationId xmlns:a16="http://schemas.microsoft.com/office/drawing/2014/main" id="{FDDC16D9-7EB8-4601-8F89-C4CF7679CE07}"/>
                  </a:ext>
                </a:extLst>
              </p:cNvPr>
              <p:cNvSpPr>
                <a:spLocks noChangeArrowheads="1"/>
              </p:cNvSpPr>
              <p:nvPr/>
            </p:nvSpPr>
            <p:spPr bwMode="auto">
              <a:xfrm>
                <a:off x="1649"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5" name="Rectangle 13">
                <a:extLst>
                  <a:ext uri="{FF2B5EF4-FFF2-40B4-BE49-F238E27FC236}">
                    <a16:creationId xmlns:a16="http://schemas.microsoft.com/office/drawing/2014/main" id="{F09921D3-56C1-4E5C-811B-53200B08611C}"/>
                  </a:ext>
                </a:extLst>
              </p:cNvPr>
              <p:cNvSpPr>
                <a:spLocks noChangeArrowheads="1"/>
              </p:cNvSpPr>
              <p:nvPr/>
            </p:nvSpPr>
            <p:spPr bwMode="auto">
              <a:xfrm>
                <a:off x="1889" y="1706"/>
                <a:ext cx="240" cy="24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6" name="Rectangle 14">
                <a:extLst>
                  <a:ext uri="{FF2B5EF4-FFF2-40B4-BE49-F238E27FC236}">
                    <a16:creationId xmlns:a16="http://schemas.microsoft.com/office/drawing/2014/main" id="{BED3FFFF-3DA2-4439-91E3-286F7C4B9CE3}"/>
                  </a:ext>
                </a:extLst>
              </p:cNvPr>
              <p:cNvSpPr>
                <a:spLocks noChangeArrowheads="1"/>
              </p:cNvSpPr>
              <p:nvPr/>
            </p:nvSpPr>
            <p:spPr bwMode="auto">
              <a:xfrm>
                <a:off x="450"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1</a:t>
                </a:r>
              </a:p>
            </p:txBody>
          </p:sp>
          <p:sp>
            <p:nvSpPr>
              <p:cNvPr id="131087" name="Rectangle 15">
                <a:extLst>
                  <a:ext uri="{FF2B5EF4-FFF2-40B4-BE49-F238E27FC236}">
                    <a16:creationId xmlns:a16="http://schemas.microsoft.com/office/drawing/2014/main" id="{725D8881-2CA2-412C-AE8B-5EC4CE93D601}"/>
                  </a:ext>
                </a:extLst>
              </p:cNvPr>
              <p:cNvSpPr>
                <a:spLocks noChangeArrowheads="1"/>
              </p:cNvSpPr>
              <p:nvPr/>
            </p:nvSpPr>
            <p:spPr bwMode="auto">
              <a:xfrm>
                <a:off x="1170"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2</a:t>
                </a:r>
              </a:p>
            </p:txBody>
          </p:sp>
          <p:sp>
            <p:nvSpPr>
              <p:cNvPr id="131088" name="Rectangle 16">
                <a:extLst>
                  <a:ext uri="{FF2B5EF4-FFF2-40B4-BE49-F238E27FC236}">
                    <a16:creationId xmlns:a16="http://schemas.microsoft.com/office/drawing/2014/main" id="{59D26D29-F743-4AB4-90EC-A4413CE03577}"/>
                  </a:ext>
                </a:extLst>
              </p:cNvPr>
              <p:cNvSpPr>
                <a:spLocks noChangeArrowheads="1"/>
              </p:cNvSpPr>
              <p:nvPr/>
            </p:nvSpPr>
            <p:spPr bwMode="auto">
              <a:xfrm>
                <a:off x="690"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3</a:t>
                </a:r>
              </a:p>
            </p:txBody>
          </p:sp>
          <p:sp>
            <p:nvSpPr>
              <p:cNvPr id="131089" name="Rectangle 17">
                <a:extLst>
                  <a:ext uri="{FF2B5EF4-FFF2-40B4-BE49-F238E27FC236}">
                    <a16:creationId xmlns:a16="http://schemas.microsoft.com/office/drawing/2014/main" id="{B8C87FB7-0B33-4607-9149-0831CE5D1464}"/>
                  </a:ext>
                </a:extLst>
              </p:cNvPr>
              <p:cNvSpPr>
                <a:spLocks noChangeArrowheads="1"/>
              </p:cNvSpPr>
              <p:nvPr/>
            </p:nvSpPr>
            <p:spPr bwMode="auto">
              <a:xfrm>
                <a:off x="1650"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4</a:t>
                </a:r>
              </a:p>
            </p:txBody>
          </p:sp>
          <p:sp>
            <p:nvSpPr>
              <p:cNvPr id="131090" name="Rectangle 18">
                <a:extLst>
                  <a:ext uri="{FF2B5EF4-FFF2-40B4-BE49-F238E27FC236}">
                    <a16:creationId xmlns:a16="http://schemas.microsoft.com/office/drawing/2014/main" id="{8E3DA977-7FF0-41E3-B25B-19B66A70A074}"/>
                  </a:ext>
                </a:extLst>
              </p:cNvPr>
              <p:cNvSpPr>
                <a:spLocks noChangeArrowheads="1"/>
              </p:cNvSpPr>
              <p:nvPr/>
            </p:nvSpPr>
            <p:spPr bwMode="auto">
              <a:xfrm>
                <a:off x="930"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5</a:t>
                </a:r>
              </a:p>
            </p:txBody>
          </p:sp>
          <p:sp>
            <p:nvSpPr>
              <p:cNvPr id="131091" name="Rectangle 19">
                <a:extLst>
                  <a:ext uri="{FF2B5EF4-FFF2-40B4-BE49-F238E27FC236}">
                    <a16:creationId xmlns:a16="http://schemas.microsoft.com/office/drawing/2014/main" id="{21F3D6C1-BD3B-448B-AFEA-840A7927E449}"/>
                  </a:ext>
                </a:extLst>
              </p:cNvPr>
              <p:cNvSpPr>
                <a:spLocks noChangeArrowheads="1"/>
              </p:cNvSpPr>
              <p:nvPr/>
            </p:nvSpPr>
            <p:spPr bwMode="auto">
              <a:xfrm>
                <a:off x="1410"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6</a:t>
                </a:r>
              </a:p>
            </p:txBody>
          </p:sp>
          <p:sp>
            <p:nvSpPr>
              <p:cNvPr id="131092" name="Rectangle 20">
                <a:extLst>
                  <a:ext uri="{FF2B5EF4-FFF2-40B4-BE49-F238E27FC236}">
                    <a16:creationId xmlns:a16="http://schemas.microsoft.com/office/drawing/2014/main" id="{78816D18-9D0A-4C02-8673-6AAFE55A5639}"/>
                  </a:ext>
                </a:extLst>
              </p:cNvPr>
              <p:cNvSpPr>
                <a:spLocks noChangeArrowheads="1"/>
              </p:cNvSpPr>
              <p:nvPr/>
            </p:nvSpPr>
            <p:spPr bwMode="auto">
              <a:xfrm>
                <a:off x="1890"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7</a:t>
                </a:r>
              </a:p>
            </p:txBody>
          </p:sp>
          <p:sp>
            <p:nvSpPr>
              <p:cNvPr id="131093" name="Rectangle 21">
                <a:extLst>
                  <a:ext uri="{FF2B5EF4-FFF2-40B4-BE49-F238E27FC236}">
                    <a16:creationId xmlns:a16="http://schemas.microsoft.com/office/drawing/2014/main" id="{71DB10FF-22FD-4E42-8A1C-13F361F3B72C}"/>
                  </a:ext>
                </a:extLst>
              </p:cNvPr>
              <p:cNvSpPr>
                <a:spLocks noChangeArrowheads="1"/>
              </p:cNvSpPr>
              <p:nvPr/>
            </p:nvSpPr>
            <p:spPr bwMode="auto">
              <a:xfrm>
                <a:off x="2130"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8</a:t>
                </a:r>
              </a:p>
            </p:txBody>
          </p:sp>
        </p:grpSp>
        <p:sp>
          <p:nvSpPr>
            <p:cNvPr id="131094" name="Line 22">
              <a:extLst>
                <a:ext uri="{FF2B5EF4-FFF2-40B4-BE49-F238E27FC236}">
                  <a16:creationId xmlns:a16="http://schemas.microsoft.com/office/drawing/2014/main" id="{EC5E159D-9187-4A93-AE0F-449F53B61BCD}"/>
                </a:ext>
              </a:extLst>
            </p:cNvPr>
            <p:cNvSpPr>
              <a:spLocks noChangeShapeType="1"/>
            </p:cNvSpPr>
            <p:nvPr/>
          </p:nvSpPr>
          <p:spPr bwMode="auto">
            <a:xfrm>
              <a:off x="2832" y="1824"/>
              <a:ext cx="495"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1095" name="Group 23">
              <a:extLst>
                <a:ext uri="{FF2B5EF4-FFF2-40B4-BE49-F238E27FC236}">
                  <a16:creationId xmlns:a16="http://schemas.microsoft.com/office/drawing/2014/main" id="{8DDBAB21-0A8F-4E45-861A-F96FF23C0D80}"/>
                </a:ext>
              </a:extLst>
            </p:cNvPr>
            <p:cNvGrpSpPr>
              <a:grpSpLocks/>
            </p:cNvGrpSpPr>
            <p:nvPr/>
          </p:nvGrpSpPr>
          <p:grpSpPr bwMode="auto">
            <a:xfrm>
              <a:off x="3408" y="1680"/>
              <a:ext cx="1920" cy="325"/>
              <a:chOff x="3464" y="1659"/>
              <a:chExt cx="1920" cy="325"/>
            </a:xfrm>
          </p:grpSpPr>
          <p:sp>
            <p:nvSpPr>
              <p:cNvPr id="131096" name="Rectangle 24">
                <a:extLst>
                  <a:ext uri="{FF2B5EF4-FFF2-40B4-BE49-F238E27FC236}">
                    <a16:creationId xmlns:a16="http://schemas.microsoft.com/office/drawing/2014/main" id="{83FDFFDD-FB56-435E-AE71-B01B55E4F1E3}"/>
                  </a:ext>
                </a:extLst>
              </p:cNvPr>
              <p:cNvSpPr>
                <a:spLocks noChangeArrowheads="1"/>
              </p:cNvSpPr>
              <p:nvPr/>
            </p:nvSpPr>
            <p:spPr bwMode="auto">
              <a:xfrm>
                <a:off x="5144"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97" name="Rectangle 25">
                <a:extLst>
                  <a:ext uri="{FF2B5EF4-FFF2-40B4-BE49-F238E27FC236}">
                    <a16:creationId xmlns:a16="http://schemas.microsoft.com/office/drawing/2014/main" id="{6245D601-3FF2-4457-9283-0F034A45B6ED}"/>
                  </a:ext>
                </a:extLst>
              </p:cNvPr>
              <p:cNvSpPr>
                <a:spLocks noChangeArrowheads="1"/>
              </p:cNvSpPr>
              <p:nvPr/>
            </p:nvSpPr>
            <p:spPr bwMode="auto">
              <a:xfrm>
                <a:off x="3464"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98" name="Rectangle 26">
                <a:extLst>
                  <a:ext uri="{FF2B5EF4-FFF2-40B4-BE49-F238E27FC236}">
                    <a16:creationId xmlns:a16="http://schemas.microsoft.com/office/drawing/2014/main" id="{405703AD-B5A3-442F-8088-901FB3C5009E}"/>
                  </a:ext>
                </a:extLst>
              </p:cNvPr>
              <p:cNvSpPr>
                <a:spLocks noChangeArrowheads="1"/>
              </p:cNvSpPr>
              <p:nvPr/>
            </p:nvSpPr>
            <p:spPr bwMode="auto">
              <a:xfrm>
                <a:off x="3704"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99" name="Rectangle 27">
                <a:extLst>
                  <a:ext uri="{FF2B5EF4-FFF2-40B4-BE49-F238E27FC236}">
                    <a16:creationId xmlns:a16="http://schemas.microsoft.com/office/drawing/2014/main" id="{659A5DB8-47B7-4AB4-AA69-D93AA4B5D5A9}"/>
                  </a:ext>
                </a:extLst>
              </p:cNvPr>
              <p:cNvSpPr>
                <a:spLocks noChangeArrowheads="1"/>
              </p:cNvSpPr>
              <p:nvPr/>
            </p:nvSpPr>
            <p:spPr bwMode="auto">
              <a:xfrm>
                <a:off x="3944" y="1706"/>
                <a:ext cx="240" cy="24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0" name="Rectangle 28">
                <a:extLst>
                  <a:ext uri="{FF2B5EF4-FFF2-40B4-BE49-F238E27FC236}">
                    <a16:creationId xmlns:a16="http://schemas.microsoft.com/office/drawing/2014/main" id="{7CB9829D-0538-4F10-8CA7-1EFA98D55F66}"/>
                  </a:ext>
                </a:extLst>
              </p:cNvPr>
              <p:cNvSpPr>
                <a:spLocks noChangeArrowheads="1"/>
              </p:cNvSpPr>
              <p:nvPr/>
            </p:nvSpPr>
            <p:spPr bwMode="auto">
              <a:xfrm>
                <a:off x="4184"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1" name="Rectangle 29">
                <a:extLst>
                  <a:ext uri="{FF2B5EF4-FFF2-40B4-BE49-F238E27FC236}">
                    <a16:creationId xmlns:a16="http://schemas.microsoft.com/office/drawing/2014/main" id="{FA9A794C-CE52-43EE-8E0B-81FA076D652E}"/>
                  </a:ext>
                </a:extLst>
              </p:cNvPr>
              <p:cNvSpPr>
                <a:spLocks noChangeArrowheads="1"/>
              </p:cNvSpPr>
              <p:nvPr/>
            </p:nvSpPr>
            <p:spPr bwMode="auto">
              <a:xfrm>
                <a:off x="4424"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2" name="Rectangle 30">
                <a:extLst>
                  <a:ext uri="{FF2B5EF4-FFF2-40B4-BE49-F238E27FC236}">
                    <a16:creationId xmlns:a16="http://schemas.microsoft.com/office/drawing/2014/main" id="{0DF55891-28E1-4D36-8260-6BB78D2CD8D3}"/>
                  </a:ext>
                </a:extLst>
              </p:cNvPr>
              <p:cNvSpPr>
                <a:spLocks noChangeArrowheads="1"/>
              </p:cNvSpPr>
              <p:nvPr/>
            </p:nvSpPr>
            <p:spPr bwMode="auto">
              <a:xfrm>
                <a:off x="4664" y="1706"/>
                <a:ext cx="240" cy="2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3" name="Rectangle 31">
                <a:extLst>
                  <a:ext uri="{FF2B5EF4-FFF2-40B4-BE49-F238E27FC236}">
                    <a16:creationId xmlns:a16="http://schemas.microsoft.com/office/drawing/2014/main" id="{1C6CBD04-66E9-4BC9-BA41-22DEBDDAAB8D}"/>
                  </a:ext>
                </a:extLst>
              </p:cNvPr>
              <p:cNvSpPr>
                <a:spLocks noChangeArrowheads="1"/>
              </p:cNvSpPr>
              <p:nvPr/>
            </p:nvSpPr>
            <p:spPr bwMode="auto">
              <a:xfrm>
                <a:off x="4904" y="1706"/>
                <a:ext cx="240" cy="24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4" name="Rectangle 32">
                <a:extLst>
                  <a:ext uri="{FF2B5EF4-FFF2-40B4-BE49-F238E27FC236}">
                    <a16:creationId xmlns:a16="http://schemas.microsoft.com/office/drawing/2014/main" id="{AE50D0B3-6E2C-4E66-BEDE-98A965E65042}"/>
                  </a:ext>
                </a:extLst>
              </p:cNvPr>
              <p:cNvSpPr>
                <a:spLocks noChangeArrowheads="1"/>
              </p:cNvSpPr>
              <p:nvPr/>
            </p:nvSpPr>
            <p:spPr bwMode="auto">
              <a:xfrm>
                <a:off x="3465"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1</a:t>
                </a:r>
              </a:p>
            </p:txBody>
          </p:sp>
          <p:sp>
            <p:nvSpPr>
              <p:cNvPr id="131105" name="Rectangle 33">
                <a:extLst>
                  <a:ext uri="{FF2B5EF4-FFF2-40B4-BE49-F238E27FC236}">
                    <a16:creationId xmlns:a16="http://schemas.microsoft.com/office/drawing/2014/main" id="{50BF4598-556A-433F-89E1-A348A2ED6275}"/>
                  </a:ext>
                </a:extLst>
              </p:cNvPr>
              <p:cNvSpPr>
                <a:spLocks noChangeArrowheads="1"/>
              </p:cNvSpPr>
              <p:nvPr/>
            </p:nvSpPr>
            <p:spPr bwMode="auto">
              <a:xfrm>
                <a:off x="4185"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2</a:t>
                </a:r>
              </a:p>
            </p:txBody>
          </p:sp>
          <p:sp>
            <p:nvSpPr>
              <p:cNvPr id="131106" name="Rectangle 34">
                <a:extLst>
                  <a:ext uri="{FF2B5EF4-FFF2-40B4-BE49-F238E27FC236}">
                    <a16:creationId xmlns:a16="http://schemas.microsoft.com/office/drawing/2014/main" id="{0539C02D-E314-43A1-AC82-479151900623}"/>
                  </a:ext>
                </a:extLst>
              </p:cNvPr>
              <p:cNvSpPr>
                <a:spLocks noChangeArrowheads="1"/>
              </p:cNvSpPr>
              <p:nvPr/>
            </p:nvSpPr>
            <p:spPr bwMode="auto">
              <a:xfrm>
                <a:off x="3705"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3</a:t>
                </a:r>
              </a:p>
            </p:txBody>
          </p:sp>
          <p:sp>
            <p:nvSpPr>
              <p:cNvPr id="131107" name="Rectangle 35">
                <a:extLst>
                  <a:ext uri="{FF2B5EF4-FFF2-40B4-BE49-F238E27FC236}">
                    <a16:creationId xmlns:a16="http://schemas.microsoft.com/office/drawing/2014/main" id="{4CD5BE2E-3B42-4BD2-AAC9-426DE4B356E0}"/>
                  </a:ext>
                </a:extLst>
              </p:cNvPr>
              <p:cNvSpPr>
                <a:spLocks noChangeArrowheads="1"/>
              </p:cNvSpPr>
              <p:nvPr/>
            </p:nvSpPr>
            <p:spPr bwMode="auto">
              <a:xfrm>
                <a:off x="4665"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4</a:t>
                </a:r>
              </a:p>
            </p:txBody>
          </p:sp>
          <p:sp>
            <p:nvSpPr>
              <p:cNvPr id="131108" name="Rectangle 36">
                <a:extLst>
                  <a:ext uri="{FF2B5EF4-FFF2-40B4-BE49-F238E27FC236}">
                    <a16:creationId xmlns:a16="http://schemas.microsoft.com/office/drawing/2014/main" id="{FDC4E6AA-5F1F-4BAE-B2CB-C25AB35DD74B}"/>
                  </a:ext>
                </a:extLst>
              </p:cNvPr>
              <p:cNvSpPr>
                <a:spLocks noChangeArrowheads="1"/>
              </p:cNvSpPr>
              <p:nvPr/>
            </p:nvSpPr>
            <p:spPr bwMode="auto">
              <a:xfrm>
                <a:off x="4917"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5</a:t>
                </a:r>
              </a:p>
            </p:txBody>
          </p:sp>
          <p:sp>
            <p:nvSpPr>
              <p:cNvPr id="131109" name="Rectangle 37">
                <a:extLst>
                  <a:ext uri="{FF2B5EF4-FFF2-40B4-BE49-F238E27FC236}">
                    <a16:creationId xmlns:a16="http://schemas.microsoft.com/office/drawing/2014/main" id="{60A44143-85AC-4F3C-8521-B427B7426629}"/>
                  </a:ext>
                </a:extLst>
              </p:cNvPr>
              <p:cNvSpPr>
                <a:spLocks noChangeArrowheads="1"/>
              </p:cNvSpPr>
              <p:nvPr/>
            </p:nvSpPr>
            <p:spPr bwMode="auto">
              <a:xfrm>
                <a:off x="4425"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6</a:t>
                </a:r>
              </a:p>
            </p:txBody>
          </p:sp>
          <p:sp>
            <p:nvSpPr>
              <p:cNvPr id="131110" name="Rectangle 38">
                <a:extLst>
                  <a:ext uri="{FF2B5EF4-FFF2-40B4-BE49-F238E27FC236}">
                    <a16:creationId xmlns:a16="http://schemas.microsoft.com/office/drawing/2014/main" id="{B47238ED-E18E-48F7-B411-763F7567C9A1}"/>
                  </a:ext>
                </a:extLst>
              </p:cNvPr>
              <p:cNvSpPr>
                <a:spLocks noChangeArrowheads="1"/>
              </p:cNvSpPr>
              <p:nvPr/>
            </p:nvSpPr>
            <p:spPr bwMode="auto">
              <a:xfrm>
                <a:off x="3957"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7</a:t>
                </a:r>
              </a:p>
            </p:txBody>
          </p:sp>
          <p:sp>
            <p:nvSpPr>
              <p:cNvPr id="131111" name="Rectangle 39">
                <a:extLst>
                  <a:ext uri="{FF2B5EF4-FFF2-40B4-BE49-F238E27FC236}">
                    <a16:creationId xmlns:a16="http://schemas.microsoft.com/office/drawing/2014/main" id="{87DBAB3E-7F23-4AAE-A57F-219815EA51E4}"/>
                  </a:ext>
                </a:extLst>
              </p:cNvPr>
              <p:cNvSpPr>
                <a:spLocks noChangeArrowheads="1"/>
              </p:cNvSpPr>
              <p:nvPr/>
            </p:nvSpPr>
            <p:spPr bwMode="auto">
              <a:xfrm>
                <a:off x="5145" y="1659"/>
                <a:ext cx="22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8</a:t>
                </a:r>
              </a:p>
            </p:txBody>
          </p:sp>
        </p:grpSp>
      </p:grpSp>
    </p:spTree>
    <p:extLst>
      <p:ext uri="{BB962C8B-B14F-4D97-AF65-F5344CB8AC3E}">
        <p14:creationId xmlns:p14="http://schemas.microsoft.com/office/powerpoint/2010/main" val="37312504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a:extLst>
              <a:ext uri="{FF2B5EF4-FFF2-40B4-BE49-F238E27FC236}">
                <a16:creationId xmlns:a16="http://schemas.microsoft.com/office/drawing/2014/main" id="{525C161B-0FC7-4CD4-B23E-C86AFEB8AD06}"/>
              </a:ext>
            </a:extLst>
          </p:cNvPr>
          <p:cNvSpPr txBox="1">
            <a:spLocks noChangeArrowheads="1"/>
          </p:cNvSpPr>
          <p:nvPr/>
        </p:nvSpPr>
        <p:spPr bwMode="auto">
          <a:xfrm>
            <a:off x="685800" y="-171400"/>
            <a:ext cx="8305800" cy="928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50000"/>
              </a:lnSpc>
              <a:spcBef>
                <a:spcPct val="50000"/>
              </a:spcBef>
              <a:spcAft>
                <a:spcPct val="50000"/>
              </a:spcAft>
            </a:pPr>
            <a:r>
              <a:rPr lang="en-US" altLang="zh-CN" sz="4000" b="1" dirty="0">
                <a:solidFill>
                  <a:srgbClr val="0000CC"/>
                </a:solidFill>
                <a:latin typeface="+mj-lt"/>
                <a:ea typeface="宋体" panose="02010600030101010101" pitchFamily="2" charset="-122"/>
                <a:cs typeface="+mj-cs"/>
              </a:rPr>
              <a:t>Recombination</a:t>
            </a:r>
          </a:p>
        </p:txBody>
      </p:sp>
      <p:sp>
        <p:nvSpPr>
          <p:cNvPr id="132099" name="Rectangle 3">
            <a:extLst>
              <a:ext uri="{FF2B5EF4-FFF2-40B4-BE49-F238E27FC236}">
                <a16:creationId xmlns:a16="http://schemas.microsoft.com/office/drawing/2014/main" id="{ABC30A34-0469-4773-8BD7-3F15E1DD905D}"/>
              </a:ext>
            </a:extLst>
          </p:cNvPr>
          <p:cNvSpPr>
            <a:spLocks noChangeArrowheads="1"/>
          </p:cNvSpPr>
          <p:nvPr/>
        </p:nvSpPr>
        <p:spPr bwMode="auto">
          <a:xfrm>
            <a:off x="751681" y="1201308"/>
            <a:ext cx="8015288" cy="304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r>
              <a:rPr lang="en-US" altLang="zh-CN" sz="2400" dirty="0">
                <a:latin typeface="Arial" panose="020B0604020202020204" pitchFamily="34" charset="0"/>
              </a:rPr>
              <a:t>Combining  two permutations into two new permutations:</a:t>
            </a:r>
          </a:p>
          <a:p>
            <a:pPr algn="l">
              <a:buFontTx/>
              <a:buChar char="•"/>
            </a:pPr>
            <a:r>
              <a:rPr lang="en-US" altLang="zh-CN" sz="2400" dirty="0">
                <a:latin typeface="Arial" panose="020B0604020202020204" pitchFamily="34" charset="0"/>
              </a:rPr>
              <a:t> choose random crossover point</a:t>
            </a:r>
          </a:p>
          <a:p>
            <a:pPr algn="l">
              <a:buFontTx/>
              <a:buChar char="•"/>
            </a:pPr>
            <a:r>
              <a:rPr lang="en-US" altLang="zh-CN" sz="2400" dirty="0">
                <a:latin typeface="Arial" panose="020B0604020202020204" pitchFamily="34" charset="0"/>
              </a:rPr>
              <a:t> copy first parts into children</a:t>
            </a:r>
          </a:p>
          <a:p>
            <a:pPr algn="l">
              <a:buFontTx/>
              <a:buChar char="•"/>
            </a:pPr>
            <a:r>
              <a:rPr lang="en-US" altLang="zh-CN" sz="2400" dirty="0">
                <a:latin typeface="Arial" panose="020B0604020202020204" pitchFamily="34" charset="0"/>
              </a:rPr>
              <a:t> create second part by inserting values from other parent:</a:t>
            </a:r>
          </a:p>
          <a:p>
            <a:pPr lvl="1" algn="l">
              <a:buFontTx/>
              <a:buChar char="•"/>
            </a:pPr>
            <a:r>
              <a:rPr lang="en-US" altLang="zh-CN" sz="2400" dirty="0">
                <a:latin typeface="Arial" panose="020B0604020202020204" pitchFamily="34" charset="0"/>
              </a:rPr>
              <a:t> in the order they appear there </a:t>
            </a:r>
          </a:p>
          <a:p>
            <a:pPr lvl="1" algn="l">
              <a:buFontTx/>
              <a:buChar char="•"/>
            </a:pPr>
            <a:r>
              <a:rPr lang="en-US" altLang="zh-CN" sz="2400" dirty="0">
                <a:latin typeface="Arial" panose="020B0604020202020204" pitchFamily="34" charset="0"/>
              </a:rPr>
              <a:t> beginning after crossover point</a:t>
            </a:r>
          </a:p>
          <a:p>
            <a:pPr lvl="1" algn="l">
              <a:buFontTx/>
              <a:buChar char="•"/>
            </a:pPr>
            <a:r>
              <a:rPr lang="en-US" altLang="zh-CN" sz="2400" dirty="0">
                <a:latin typeface="Arial" panose="020B0604020202020204" pitchFamily="34" charset="0"/>
              </a:rPr>
              <a:t> skipping values already in child</a:t>
            </a:r>
          </a:p>
        </p:txBody>
      </p:sp>
      <p:grpSp>
        <p:nvGrpSpPr>
          <p:cNvPr id="132100" name="Group 4">
            <a:extLst>
              <a:ext uri="{FF2B5EF4-FFF2-40B4-BE49-F238E27FC236}">
                <a16:creationId xmlns:a16="http://schemas.microsoft.com/office/drawing/2014/main" id="{63644E52-D9AC-43DE-A158-C8DE3F75739A}"/>
              </a:ext>
            </a:extLst>
          </p:cNvPr>
          <p:cNvGrpSpPr>
            <a:grpSpLocks/>
          </p:cNvGrpSpPr>
          <p:nvPr/>
        </p:nvGrpSpPr>
        <p:grpSpPr bwMode="auto">
          <a:xfrm>
            <a:off x="1676400" y="4476800"/>
            <a:ext cx="6913563" cy="1352550"/>
            <a:chOff x="1082" y="3264"/>
            <a:chExt cx="4355" cy="852"/>
          </a:xfrm>
        </p:grpSpPr>
        <p:sp>
          <p:nvSpPr>
            <p:cNvPr id="132101" name="Line 5">
              <a:extLst>
                <a:ext uri="{FF2B5EF4-FFF2-40B4-BE49-F238E27FC236}">
                  <a16:creationId xmlns:a16="http://schemas.microsoft.com/office/drawing/2014/main" id="{3E06FBB9-B450-4413-85A7-120E81ABC706}"/>
                </a:ext>
              </a:extLst>
            </p:cNvPr>
            <p:cNvSpPr>
              <a:spLocks noChangeShapeType="1"/>
            </p:cNvSpPr>
            <p:nvPr/>
          </p:nvSpPr>
          <p:spPr bwMode="auto">
            <a:xfrm>
              <a:off x="3024" y="3696"/>
              <a:ext cx="508"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2102" name="Group 6">
              <a:extLst>
                <a:ext uri="{FF2B5EF4-FFF2-40B4-BE49-F238E27FC236}">
                  <a16:creationId xmlns:a16="http://schemas.microsoft.com/office/drawing/2014/main" id="{A92B293E-10DE-4B45-8E8E-FF50B94E94B0}"/>
                </a:ext>
              </a:extLst>
            </p:cNvPr>
            <p:cNvGrpSpPr>
              <a:grpSpLocks/>
            </p:cNvGrpSpPr>
            <p:nvPr/>
          </p:nvGrpSpPr>
          <p:grpSpPr bwMode="auto">
            <a:xfrm>
              <a:off x="3647" y="3655"/>
              <a:ext cx="1789" cy="335"/>
              <a:chOff x="3364" y="3743"/>
              <a:chExt cx="1741" cy="554"/>
            </a:xfrm>
          </p:grpSpPr>
          <p:grpSp>
            <p:nvGrpSpPr>
              <p:cNvPr id="132103" name="Group 7">
                <a:extLst>
                  <a:ext uri="{FF2B5EF4-FFF2-40B4-BE49-F238E27FC236}">
                    <a16:creationId xmlns:a16="http://schemas.microsoft.com/office/drawing/2014/main" id="{53C60FB4-6403-4A17-A0CA-532135BDAB49}"/>
                  </a:ext>
                </a:extLst>
              </p:cNvPr>
              <p:cNvGrpSpPr>
                <a:grpSpLocks/>
              </p:cNvGrpSpPr>
              <p:nvPr/>
            </p:nvGrpSpPr>
            <p:grpSpPr bwMode="auto">
              <a:xfrm>
                <a:off x="3364" y="3744"/>
                <a:ext cx="657" cy="553"/>
                <a:chOff x="3396" y="2880"/>
                <a:chExt cx="733" cy="553"/>
              </a:xfrm>
            </p:grpSpPr>
            <p:sp>
              <p:nvSpPr>
                <p:cNvPr id="132104" name="Rectangle 8">
                  <a:extLst>
                    <a:ext uri="{FF2B5EF4-FFF2-40B4-BE49-F238E27FC236}">
                      <a16:creationId xmlns:a16="http://schemas.microsoft.com/office/drawing/2014/main" id="{C69DF509-6934-408F-A99E-BA5B5518E8DF}"/>
                    </a:ext>
                  </a:extLst>
                </p:cNvPr>
                <p:cNvSpPr>
                  <a:spLocks noChangeArrowheads="1"/>
                </p:cNvSpPr>
                <p:nvPr/>
              </p:nvSpPr>
              <p:spPr bwMode="auto">
                <a:xfrm>
                  <a:off x="3396" y="2882"/>
                  <a:ext cx="254" cy="55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8</a:t>
                  </a:r>
                </a:p>
              </p:txBody>
            </p:sp>
            <p:sp>
              <p:nvSpPr>
                <p:cNvPr id="132105" name="Rectangle 9">
                  <a:extLst>
                    <a:ext uri="{FF2B5EF4-FFF2-40B4-BE49-F238E27FC236}">
                      <a16:creationId xmlns:a16="http://schemas.microsoft.com/office/drawing/2014/main" id="{9B600CA3-33D0-422A-B935-0EDD0AB86B10}"/>
                    </a:ext>
                  </a:extLst>
                </p:cNvPr>
                <p:cNvSpPr>
                  <a:spLocks noChangeArrowheads="1"/>
                </p:cNvSpPr>
                <p:nvPr/>
              </p:nvSpPr>
              <p:spPr bwMode="auto">
                <a:xfrm>
                  <a:off x="3636" y="2882"/>
                  <a:ext cx="254" cy="55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7</a:t>
                  </a:r>
                </a:p>
              </p:txBody>
            </p:sp>
            <p:sp>
              <p:nvSpPr>
                <p:cNvPr id="132106" name="Rectangle 10">
                  <a:extLst>
                    <a:ext uri="{FF2B5EF4-FFF2-40B4-BE49-F238E27FC236}">
                      <a16:creationId xmlns:a16="http://schemas.microsoft.com/office/drawing/2014/main" id="{BA1BD4AB-1BBF-4954-96F6-7C100F28B226}"/>
                    </a:ext>
                  </a:extLst>
                </p:cNvPr>
                <p:cNvSpPr>
                  <a:spLocks noChangeArrowheads="1"/>
                </p:cNvSpPr>
                <p:nvPr/>
              </p:nvSpPr>
              <p:spPr bwMode="auto">
                <a:xfrm>
                  <a:off x="3875" y="2880"/>
                  <a:ext cx="254" cy="552"/>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6</a:t>
                  </a:r>
                </a:p>
              </p:txBody>
            </p:sp>
          </p:grpSp>
          <p:grpSp>
            <p:nvGrpSpPr>
              <p:cNvPr id="132107" name="Group 11">
                <a:extLst>
                  <a:ext uri="{FF2B5EF4-FFF2-40B4-BE49-F238E27FC236}">
                    <a16:creationId xmlns:a16="http://schemas.microsoft.com/office/drawing/2014/main" id="{6DB14E36-28F5-42DD-B627-8B5848D99475}"/>
                  </a:ext>
                </a:extLst>
              </p:cNvPr>
              <p:cNvGrpSpPr>
                <a:grpSpLocks/>
              </p:cNvGrpSpPr>
              <p:nvPr/>
            </p:nvGrpSpPr>
            <p:grpSpPr bwMode="auto">
              <a:xfrm>
                <a:off x="3998" y="3743"/>
                <a:ext cx="1107" cy="553"/>
                <a:chOff x="4104" y="2879"/>
                <a:chExt cx="1236" cy="553"/>
              </a:xfrm>
            </p:grpSpPr>
            <p:sp>
              <p:nvSpPr>
                <p:cNvPr id="132108" name="Rectangle 12">
                  <a:extLst>
                    <a:ext uri="{FF2B5EF4-FFF2-40B4-BE49-F238E27FC236}">
                      <a16:creationId xmlns:a16="http://schemas.microsoft.com/office/drawing/2014/main" id="{A79AB1F5-5789-42E2-9298-55E262471ADA}"/>
                    </a:ext>
                  </a:extLst>
                </p:cNvPr>
                <p:cNvSpPr>
                  <a:spLocks noChangeArrowheads="1"/>
                </p:cNvSpPr>
                <p:nvPr/>
              </p:nvSpPr>
              <p:spPr bwMode="auto">
                <a:xfrm>
                  <a:off x="4333" y="2880"/>
                  <a:ext cx="254" cy="552"/>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4</a:t>
                  </a:r>
                </a:p>
              </p:txBody>
            </p:sp>
            <p:sp>
              <p:nvSpPr>
                <p:cNvPr id="132109" name="Rectangle 13">
                  <a:extLst>
                    <a:ext uri="{FF2B5EF4-FFF2-40B4-BE49-F238E27FC236}">
                      <a16:creationId xmlns:a16="http://schemas.microsoft.com/office/drawing/2014/main" id="{1C232607-D0FD-48E8-A489-198090590744}"/>
                    </a:ext>
                  </a:extLst>
                </p:cNvPr>
                <p:cNvSpPr>
                  <a:spLocks noChangeArrowheads="1"/>
                </p:cNvSpPr>
                <p:nvPr/>
              </p:nvSpPr>
              <p:spPr bwMode="auto">
                <a:xfrm>
                  <a:off x="4104" y="2880"/>
                  <a:ext cx="253" cy="552"/>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2</a:t>
                  </a:r>
                </a:p>
              </p:txBody>
            </p:sp>
            <p:sp>
              <p:nvSpPr>
                <p:cNvPr id="132110" name="Rectangle 14">
                  <a:extLst>
                    <a:ext uri="{FF2B5EF4-FFF2-40B4-BE49-F238E27FC236}">
                      <a16:creationId xmlns:a16="http://schemas.microsoft.com/office/drawing/2014/main" id="{5054EFCC-7E74-4759-9F31-C310B2E16F79}"/>
                    </a:ext>
                  </a:extLst>
                </p:cNvPr>
                <p:cNvSpPr>
                  <a:spLocks noChangeArrowheads="1"/>
                </p:cNvSpPr>
                <p:nvPr/>
              </p:nvSpPr>
              <p:spPr bwMode="auto">
                <a:xfrm>
                  <a:off x="5085" y="2880"/>
                  <a:ext cx="255" cy="552"/>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5</a:t>
                  </a:r>
                </a:p>
              </p:txBody>
            </p:sp>
            <p:sp>
              <p:nvSpPr>
                <p:cNvPr id="132111" name="Rectangle 15">
                  <a:extLst>
                    <a:ext uri="{FF2B5EF4-FFF2-40B4-BE49-F238E27FC236}">
                      <a16:creationId xmlns:a16="http://schemas.microsoft.com/office/drawing/2014/main" id="{49232F12-6ED9-483F-9BD3-E7440D48FB5F}"/>
                    </a:ext>
                  </a:extLst>
                </p:cNvPr>
                <p:cNvSpPr>
                  <a:spLocks noChangeArrowheads="1"/>
                </p:cNvSpPr>
                <p:nvPr/>
              </p:nvSpPr>
              <p:spPr bwMode="auto">
                <a:xfrm>
                  <a:off x="4825" y="2880"/>
                  <a:ext cx="254" cy="552"/>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3</a:t>
                  </a:r>
                </a:p>
              </p:txBody>
            </p:sp>
            <p:sp>
              <p:nvSpPr>
                <p:cNvPr id="132112" name="Rectangle 16">
                  <a:extLst>
                    <a:ext uri="{FF2B5EF4-FFF2-40B4-BE49-F238E27FC236}">
                      <a16:creationId xmlns:a16="http://schemas.microsoft.com/office/drawing/2014/main" id="{2AB8DE10-5EB5-44C3-A991-63677AFC5E86}"/>
                    </a:ext>
                  </a:extLst>
                </p:cNvPr>
                <p:cNvSpPr>
                  <a:spLocks noChangeArrowheads="1"/>
                </p:cNvSpPr>
                <p:nvPr/>
              </p:nvSpPr>
              <p:spPr bwMode="auto">
                <a:xfrm>
                  <a:off x="4584" y="2879"/>
                  <a:ext cx="253"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1</a:t>
                  </a:r>
                </a:p>
              </p:txBody>
            </p:sp>
          </p:grpSp>
        </p:grpSp>
        <p:grpSp>
          <p:nvGrpSpPr>
            <p:cNvPr id="132113" name="Group 17">
              <a:extLst>
                <a:ext uri="{FF2B5EF4-FFF2-40B4-BE49-F238E27FC236}">
                  <a16:creationId xmlns:a16="http://schemas.microsoft.com/office/drawing/2014/main" id="{5D6DE7D5-ADEC-4D9E-B846-73C8B6B22671}"/>
                </a:ext>
              </a:extLst>
            </p:cNvPr>
            <p:cNvGrpSpPr>
              <a:grpSpLocks/>
            </p:cNvGrpSpPr>
            <p:nvPr/>
          </p:nvGrpSpPr>
          <p:grpSpPr bwMode="auto">
            <a:xfrm>
              <a:off x="3647" y="3366"/>
              <a:ext cx="1790" cy="334"/>
              <a:chOff x="3364" y="3840"/>
              <a:chExt cx="1742" cy="553"/>
            </a:xfrm>
          </p:grpSpPr>
          <p:grpSp>
            <p:nvGrpSpPr>
              <p:cNvPr id="132114" name="Group 18">
                <a:extLst>
                  <a:ext uri="{FF2B5EF4-FFF2-40B4-BE49-F238E27FC236}">
                    <a16:creationId xmlns:a16="http://schemas.microsoft.com/office/drawing/2014/main" id="{E5F58B21-7856-4EC4-963F-293A284EDD19}"/>
                  </a:ext>
                </a:extLst>
              </p:cNvPr>
              <p:cNvGrpSpPr>
                <a:grpSpLocks/>
              </p:cNvGrpSpPr>
              <p:nvPr/>
            </p:nvGrpSpPr>
            <p:grpSpPr bwMode="auto">
              <a:xfrm>
                <a:off x="3364" y="3842"/>
                <a:ext cx="657" cy="551"/>
                <a:chOff x="3396" y="2882"/>
                <a:chExt cx="733" cy="551"/>
              </a:xfrm>
            </p:grpSpPr>
            <p:sp>
              <p:nvSpPr>
                <p:cNvPr id="132115" name="Rectangle 19">
                  <a:extLst>
                    <a:ext uri="{FF2B5EF4-FFF2-40B4-BE49-F238E27FC236}">
                      <a16:creationId xmlns:a16="http://schemas.microsoft.com/office/drawing/2014/main" id="{FC57D27C-C1EF-4220-AE69-466049E8BA1E}"/>
                    </a:ext>
                  </a:extLst>
                </p:cNvPr>
                <p:cNvSpPr>
                  <a:spLocks noChangeArrowheads="1"/>
                </p:cNvSpPr>
                <p:nvPr/>
              </p:nvSpPr>
              <p:spPr bwMode="auto">
                <a:xfrm>
                  <a:off x="3396" y="2882"/>
                  <a:ext cx="254"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1</a:t>
                  </a:r>
                </a:p>
              </p:txBody>
            </p:sp>
            <p:sp>
              <p:nvSpPr>
                <p:cNvPr id="132116" name="Rectangle 20">
                  <a:extLst>
                    <a:ext uri="{FF2B5EF4-FFF2-40B4-BE49-F238E27FC236}">
                      <a16:creationId xmlns:a16="http://schemas.microsoft.com/office/drawing/2014/main" id="{B3BE07AA-82B4-469E-90D8-54AC0A54719B}"/>
                    </a:ext>
                  </a:extLst>
                </p:cNvPr>
                <p:cNvSpPr>
                  <a:spLocks noChangeArrowheads="1"/>
                </p:cNvSpPr>
                <p:nvPr/>
              </p:nvSpPr>
              <p:spPr bwMode="auto">
                <a:xfrm>
                  <a:off x="3636" y="2882"/>
                  <a:ext cx="254"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3</a:t>
                  </a:r>
                </a:p>
              </p:txBody>
            </p:sp>
            <p:sp>
              <p:nvSpPr>
                <p:cNvPr id="132117" name="Rectangle 21">
                  <a:extLst>
                    <a:ext uri="{FF2B5EF4-FFF2-40B4-BE49-F238E27FC236}">
                      <a16:creationId xmlns:a16="http://schemas.microsoft.com/office/drawing/2014/main" id="{82177668-6AD9-46AE-900D-D5C475C0FD6A}"/>
                    </a:ext>
                  </a:extLst>
                </p:cNvPr>
                <p:cNvSpPr>
                  <a:spLocks noChangeArrowheads="1"/>
                </p:cNvSpPr>
                <p:nvPr/>
              </p:nvSpPr>
              <p:spPr bwMode="auto">
                <a:xfrm>
                  <a:off x="3875" y="2882"/>
                  <a:ext cx="254"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5</a:t>
                  </a:r>
                </a:p>
              </p:txBody>
            </p:sp>
          </p:grpSp>
          <p:grpSp>
            <p:nvGrpSpPr>
              <p:cNvPr id="132118" name="Group 22">
                <a:extLst>
                  <a:ext uri="{FF2B5EF4-FFF2-40B4-BE49-F238E27FC236}">
                    <a16:creationId xmlns:a16="http://schemas.microsoft.com/office/drawing/2014/main" id="{A9DF7A00-8C74-40F9-A01D-EA3F0A4DC7CE}"/>
                  </a:ext>
                </a:extLst>
              </p:cNvPr>
              <p:cNvGrpSpPr>
                <a:grpSpLocks/>
              </p:cNvGrpSpPr>
              <p:nvPr/>
            </p:nvGrpSpPr>
            <p:grpSpPr bwMode="auto">
              <a:xfrm>
                <a:off x="3998" y="3840"/>
                <a:ext cx="1108" cy="553"/>
                <a:chOff x="4104" y="2880"/>
                <a:chExt cx="1237" cy="553"/>
              </a:xfrm>
            </p:grpSpPr>
            <p:sp>
              <p:nvSpPr>
                <p:cNvPr id="132119" name="Rectangle 23">
                  <a:extLst>
                    <a:ext uri="{FF2B5EF4-FFF2-40B4-BE49-F238E27FC236}">
                      <a16:creationId xmlns:a16="http://schemas.microsoft.com/office/drawing/2014/main" id="{BED4F56D-0AE1-4F64-83BD-2207DCE44D75}"/>
                    </a:ext>
                  </a:extLst>
                </p:cNvPr>
                <p:cNvSpPr>
                  <a:spLocks noChangeArrowheads="1"/>
                </p:cNvSpPr>
                <p:nvPr/>
              </p:nvSpPr>
              <p:spPr bwMode="auto">
                <a:xfrm>
                  <a:off x="4333" y="2882"/>
                  <a:ext cx="254" cy="55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2</a:t>
                  </a:r>
                </a:p>
              </p:txBody>
            </p:sp>
            <p:sp>
              <p:nvSpPr>
                <p:cNvPr id="132120" name="Rectangle 24">
                  <a:extLst>
                    <a:ext uri="{FF2B5EF4-FFF2-40B4-BE49-F238E27FC236}">
                      <a16:creationId xmlns:a16="http://schemas.microsoft.com/office/drawing/2014/main" id="{9783FA35-A8C7-4EDD-AF8B-BE6ED6226163}"/>
                    </a:ext>
                  </a:extLst>
                </p:cNvPr>
                <p:cNvSpPr>
                  <a:spLocks noChangeArrowheads="1"/>
                </p:cNvSpPr>
                <p:nvPr/>
              </p:nvSpPr>
              <p:spPr bwMode="auto">
                <a:xfrm>
                  <a:off x="4104" y="2882"/>
                  <a:ext cx="253" cy="55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4</a:t>
                  </a:r>
                </a:p>
              </p:txBody>
            </p:sp>
            <p:sp>
              <p:nvSpPr>
                <p:cNvPr id="132121" name="Rectangle 25">
                  <a:extLst>
                    <a:ext uri="{FF2B5EF4-FFF2-40B4-BE49-F238E27FC236}">
                      <a16:creationId xmlns:a16="http://schemas.microsoft.com/office/drawing/2014/main" id="{5A65675E-3E97-4A7B-BC18-373AA86DC25E}"/>
                    </a:ext>
                  </a:extLst>
                </p:cNvPr>
                <p:cNvSpPr>
                  <a:spLocks noChangeArrowheads="1"/>
                </p:cNvSpPr>
                <p:nvPr/>
              </p:nvSpPr>
              <p:spPr bwMode="auto">
                <a:xfrm>
                  <a:off x="5086" y="2882"/>
                  <a:ext cx="255" cy="55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6</a:t>
                  </a:r>
                </a:p>
              </p:txBody>
            </p:sp>
            <p:sp>
              <p:nvSpPr>
                <p:cNvPr id="132122" name="Rectangle 26">
                  <a:extLst>
                    <a:ext uri="{FF2B5EF4-FFF2-40B4-BE49-F238E27FC236}">
                      <a16:creationId xmlns:a16="http://schemas.microsoft.com/office/drawing/2014/main" id="{0BCA8918-FC27-44D8-ADEC-0D26A239568B}"/>
                    </a:ext>
                  </a:extLst>
                </p:cNvPr>
                <p:cNvSpPr>
                  <a:spLocks noChangeArrowheads="1"/>
                </p:cNvSpPr>
                <p:nvPr/>
              </p:nvSpPr>
              <p:spPr bwMode="auto">
                <a:xfrm>
                  <a:off x="4825" y="2882"/>
                  <a:ext cx="255" cy="55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7</a:t>
                  </a:r>
                </a:p>
              </p:txBody>
            </p:sp>
            <p:sp>
              <p:nvSpPr>
                <p:cNvPr id="132123" name="Rectangle 27">
                  <a:extLst>
                    <a:ext uri="{FF2B5EF4-FFF2-40B4-BE49-F238E27FC236}">
                      <a16:creationId xmlns:a16="http://schemas.microsoft.com/office/drawing/2014/main" id="{367B12E4-7C65-4426-AF1D-302F186C7983}"/>
                    </a:ext>
                  </a:extLst>
                </p:cNvPr>
                <p:cNvSpPr>
                  <a:spLocks noChangeArrowheads="1"/>
                </p:cNvSpPr>
                <p:nvPr/>
              </p:nvSpPr>
              <p:spPr bwMode="auto">
                <a:xfrm>
                  <a:off x="4584" y="2880"/>
                  <a:ext cx="253" cy="552"/>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8</a:t>
                  </a:r>
                </a:p>
              </p:txBody>
            </p:sp>
          </p:grpSp>
        </p:grpSp>
        <p:grpSp>
          <p:nvGrpSpPr>
            <p:cNvPr id="132124" name="Group 28">
              <a:extLst>
                <a:ext uri="{FF2B5EF4-FFF2-40B4-BE49-F238E27FC236}">
                  <a16:creationId xmlns:a16="http://schemas.microsoft.com/office/drawing/2014/main" id="{CA663BCC-198B-4C2F-A583-DA50530114FD}"/>
                </a:ext>
              </a:extLst>
            </p:cNvPr>
            <p:cNvGrpSpPr>
              <a:grpSpLocks/>
            </p:cNvGrpSpPr>
            <p:nvPr/>
          </p:nvGrpSpPr>
          <p:grpSpPr bwMode="auto">
            <a:xfrm>
              <a:off x="1082" y="3655"/>
              <a:ext cx="1790" cy="335"/>
              <a:chOff x="3364" y="3743"/>
              <a:chExt cx="1742" cy="554"/>
            </a:xfrm>
          </p:grpSpPr>
          <p:grpSp>
            <p:nvGrpSpPr>
              <p:cNvPr id="132125" name="Group 29">
                <a:extLst>
                  <a:ext uri="{FF2B5EF4-FFF2-40B4-BE49-F238E27FC236}">
                    <a16:creationId xmlns:a16="http://schemas.microsoft.com/office/drawing/2014/main" id="{9EEBFEA0-2CE4-48B8-9FE7-F9B79D9D03D1}"/>
                  </a:ext>
                </a:extLst>
              </p:cNvPr>
              <p:cNvGrpSpPr>
                <a:grpSpLocks/>
              </p:cNvGrpSpPr>
              <p:nvPr/>
            </p:nvGrpSpPr>
            <p:grpSpPr bwMode="auto">
              <a:xfrm>
                <a:off x="3364" y="3744"/>
                <a:ext cx="657" cy="553"/>
                <a:chOff x="3396" y="2880"/>
                <a:chExt cx="733" cy="553"/>
              </a:xfrm>
            </p:grpSpPr>
            <p:sp>
              <p:nvSpPr>
                <p:cNvPr id="132126" name="Rectangle 30">
                  <a:extLst>
                    <a:ext uri="{FF2B5EF4-FFF2-40B4-BE49-F238E27FC236}">
                      <a16:creationId xmlns:a16="http://schemas.microsoft.com/office/drawing/2014/main" id="{0526411B-221C-438C-8467-B935A5E8425C}"/>
                    </a:ext>
                  </a:extLst>
                </p:cNvPr>
                <p:cNvSpPr>
                  <a:spLocks noChangeArrowheads="1"/>
                </p:cNvSpPr>
                <p:nvPr/>
              </p:nvSpPr>
              <p:spPr bwMode="auto">
                <a:xfrm>
                  <a:off x="3396" y="2882"/>
                  <a:ext cx="254" cy="55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8</a:t>
                  </a:r>
                </a:p>
              </p:txBody>
            </p:sp>
            <p:sp>
              <p:nvSpPr>
                <p:cNvPr id="132127" name="Rectangle 31">
                  <a:extLst>
                    <a:ext uri="{FF2B5EF4-FFF2-40B4-BE49-F238E27FC236}">
                      <a16:creationId xmlns:a16="http://schemas.microsoft.com/office/drawing/2014/main" id="{5A31B984-9B00-4DC8-9EE4-77CB40137AAE}"/>
                    </a:ext>
                  </a:extLst>
                </p:cNvPr>
                <p:cNvSpPr>
                  <a:spLocks noChangeArrowheads="1"/>
                </p:cNvSpPr>
                <p:nvPr/>
              </p:nvSpPr>
              <p:spPr bwMode="auto">
                <a:xfrm>
                  <a:off x="3636" y="2882"/>
                  <a:ext cx="254" cy="55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7</a:t>
                  </a:r>
                </a:p>
              </p:txBody>
            </p:sp>
            <p:sp>
              <p:nvSpPr>
                <p:cNvPr id="132128" name="Rectangle 32">
                  <a:extLst>
                    <a:ext uri="{FF2B5EF4-FFF2-40B4-BE49-F238E27FC236}">
                      <a16:creationId xmlns:a16="http://schemas.microsoft.com/office/drawing/2014/main" id="{FAC77749-1C1A-4D45-BECE-D6C7A8013883}"/>
                    </a:ext>
                  </a:extLst>
                </p:cNvPr>
                <p:cNvSpPr>
                  <a:spLocks noChangeArrowheads="1"/>
                </p:cNvSpPr>
                <p:nvPr/>
              </p:nvSpPr>
              <p:spPr bwMode="auto">
                <a:xfrm>
                  <a:off x="3875" y="2880"/>
                  <a:ext cx="254" cy="552"/>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6</a:t>
                  </a:r>
                </a:p>
              </p:txBody>
            </p:sp>
          </p:grpSp>
          <p:grpSp>
            <p:nvGrpSpPr>
              <p:cNvPr id="132129" name="Group 33">
                <a:extLst>
                  <a:ext uri="{FF2B5EF4-FFF2-40B4-BE49-F238E27FC236}">
                    <a16:creationId xmlns:a16="http://schemas.microsoft.com/office/drawing/2014/main" id="{52168FA0-FED4-4BDA-94F1-17C8C02AC38F}"/>
                  </a:ext>
                </a:extLst>
              </p:cNvPr>
              <p:cNvGrpSpPr>
                <a:grpSpLocks/>
              </p:cNvGrpSpPr>
              <p:nvPr/>
            </p:nvGrpSpPr>
            <p:grpSpPr bwMode="auto">
              <a:xfrm>
                <a:off x="3998" y="3743"/>
                <a:ext cx="1108" cy="553"/>
                <a:chOff x="4104" y="2879"/>
                <a:chExt cx="1237" cy="553"/>
              </a:xfrm>
            </p:grpSpPr>
            <p:sp>
              <p:nvSpPr>
                <p:cNvPr id="132130" name="Rectangle 34">
                  <a:extLst>
                    <a:ext uri="{FF2B5EF4-FFF2-40B4-BE49-F238E27FC236}">
                      <a16:creationId xmlns:a16="http://schemas.microsoft.com/office/drawing/2014/main" id="{BDE2E472-5F7C-4E1C-A993-5CC177ED3DF7}"/>
                    </a:ext>
                  </a:extLst>
                </p:cNvPr>
                <p:cNvSpPr>
                  <a:spLocks noChangeArrowheads="1"/>
                </p:cNvSpPr>
                <p:nvPr/>
              </p:nvSpPr>
              <p:spPr bwMode="auto">
                <a:xfrm>
                  <a:off x="4333" y="2880"/>
                  <a:ext cx="254" cy="552"/>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4</a:t>
                  </a:r>
                </a:p>
              </p:txBody>
            </p:sp>
            <p:sp>
              <p:nvSpPr>
                <p:cNvPr id="132131" name="Rectangle 35">
                  <a:extLst>
                    <a:ext uri="{FF2B5EF4-FFF2-40B4-BE49-F238E27FC236}">
                      <a16:creationId xmlns:a16="http://schemas.microsoft.com/office/drawing/2014/main" id="{00C23F16-A711-4C4C-BFBA-F6B8BB791BF3}"/>
                    </a:ext>
                  </a:extLst>
                </p:cNvPr>
                <p:cNvSpPr>
                  <a:spLocks noChangeArrowheads="1"/>
                </p:cNvSpPr>
                <p:nvPr/>
              </p:nvSpPr>
              <p:spPr bwMode="auto">
                <a:xfrm>
                  <a:off x="4104" y="2880"/>
                  <a:ext cx="253" cy="552"/>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5</a:t>
                  </a:r>
                </a:p>
              </p:txBody>
            </p:sp>
            <p:sp>
              <p:nvSpPr>
                <p:cNvPr id="132132" name="Rectangle 36">
                  <a:extLst>
                    <a:ext uri="{FF2B5EF4-FFF2-40B4-BE49-F238E27FC236}">
                      <a16:creationId xmlns:a16="http://schemas.microsoft.com/office/drawing/2014/main" id="{4B29066D-6832-45DE-A3BC-AF973E248185}"/>
                    </a:ext>
                  </a:extLst>
                </p:cNvPr>
                <p:cNvSpPr>
                  <a:spLocks noChangeArrowheads="1"/>
                </p:cNvSpPr>
                <p:nvPr/>
              </p:nvSpPr>
              <p:spPr bwMode="auto">
                <a:xfrm>
                  <a:off x="5086" y="2880"/>
                  <a:ext cx="255" cy="552"/>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1</a:t>
                  </a:r>
                </a:p>
              </p:txBody>
            </p:sp>
            <p:sp>
              <p:nvSpPr>
                <p:cNvPr id="132133" name="Rectangle 37">
                  <a:extLst>
                    <a:ext uri="{FF2B5EF4-FFF2-40B4-BE49-F238E27FC236}">
                      <a16:creationId xmlns:a16="http://schemas.microsoft.com/office/drawing/2014/main" id="{FB899286-C915-4720-A904-6AC721FFB31C}"/>
                    </a:ext>
                  </a:extLst>
                </p:cNvPr>
                <p:cNvSpPr>
                  <a:spLocks noChangeArrowheads="1"/>
                </p:cNvSpPr>
                <p:nvPr/>
              </p:nvSpPr>
              <p:spPr bwMode="auto">
                <a:xfrm>
                  <a:off x="4825" y="2879"/>
                  <a:ext cx="254" cy="55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2</a:t>
                  </a:r>
                </a:p>
              </p:txBody>
            </p:sp>
            <p:sp>
              <p:nvSpPr>
                <p:cNvPr id="132134" name="Rectangle 38">
                  <a:extLst>
                    <a:ext uri="{FF2B5EF4-FFF2-40B4-BE49-F238E27FC236}">
                      <a16:creationId xmlns:a16="http://schemas.microsoft.com/office/drawing/2014/main" id="{70543A16-DBDA-4CA0-910D-A2A35F1CCB0B}"/>
                    </a:ext>
                  </a:extLst>
                </p:cNvPr>
                <p:cNvSpPr>
                  <a:spLocks noChangeArrowheads="1"/>
                </p:cNvSpPr>
                <p:nvPr/>
              </p:nvSpPr>
              <p:spPr bwMode="auto">
                <a:xfrm>
                  <a:off x="4584" y="2880"/>
                  <a:ext cx="253" cy="552"/>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3</a:t>
                  </a:r>
                </a:p>
              </p:txBody>
            </p:sp>
          </p:grpSp>
        </p:grpSp>
        <p:grpSp>
          <p:nvGrpSpPr>
            <p:cNvPr id="132135" name="Group 39">
              <a:extLst>
                <a:ext uri="{FF2B5EF4-FFF2-40B4-BE49-F238E27FC236}">
                  <a16:creationId xmlns:a16="http://schemas.microsoft.com/office/drawing/2014/main" id="{20125A42-C560-4E1A-897E-ED27C85D97EC}"/>
                </a:ext>
              </a:extLst>
            </p:cNvPr>
            <p:cNvGrpSpPr>
              <a:grpSpLocks/>
            </p:cNvGrpSpPr>
            <p:nvPr/>
          </p:nvGrpSpPr>
          <p:grpSpPr bwMode="auto">
            <a:xfrm>
              <a:off x="1082" y="3366"/>
              <a:ext cx="1790" cy="334"/>
              <a:chOff x="3364" y="3840"/>
              <a:chExt cx="1742" cy="553"/>
            </a:xfrm>
          </p:grpSpPr>
          <p:grpSp>
            <p:nvGrpSpPr>
              <p:cNvPr id="132136" name="Group 40">
                <a:extLst>
                  <a:ext uri="{FF2B5EF4-FFF2-40B4-BE49-F238E27FC236}">
                    <a16:creationId xmlns:a16="http://schemas.microsoft.com/office/drawing/2014/main" id="{6A461E20-A64A-4ACE-B6A5-04693E9700DB}"/>
                  </a:ext>
                </a:extLst>
              </p:cNvPr>
              <p:cNvGrpSpPr>
                <a:grpSpLocks/>
              </p:cNvGrpSpPr>
              <p:nvPr/>
            </p:nvGrpSpPr>
            <p:grpSpPr bwMode="auto">
              <a:xfrm>
                <a:off x="3364" y="3842"/>
                <a:ext cx="657" cy="551"/>
                <a:chOff x="3396" y="2882"/>
                <a:chExt cx="733" cy="551"/>
              </a:xfrm>
            </p:grpSpPr>
            <p:sp>
              <p:nvSpPr>
                <p:cNvPr id="132137" name="Rectangle 41">
                  <a:extLst>
                    <a:ext uri="{FF2B5EF4-FFF2-40B4-BE49-F238E27FC236}">
                      <a16:creationId xmlns:a16="http://schemas.microsoft.com/office/drawing/2014/main" id="{0A3AC600-8609-43EB-8972-C46C7F5DEE8C}"/>
                    </a:ext>
                  </a:extLst>
                </p:cNvPr>
                <p:cNvSpPr>
                  <a:spLocks noChangeArrowheads="1"/>
                </p:cNvSpPr>
                <p:nvPr/>
              </p:nvSpPr>
              <p:spPr bwMode="auto">
                <a:xfrm>
                  <a:off x="3396" y="2882"/>
                  <a:ext cx="254"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1</a:t>
                  </a:r>
                </a:p>
              </p:txBody>
            </p:sp>
            <p:sp>
              <p:nvSpPr>
                <p:cNvPr id="132138" name="Rectangle 42">
                  <a:extLst>
                    <a:ext uri="{FF2B5EF4-FFF2-40B4-BE49-F238E27FC236}">
                      <a16:creationId xmlns:a16="http://schemas.microsoft.com/office/drawing/2014/main" id="{DDF4E263-BF40-4AE7-834B-A36646F912B3}"/>
                    </a:ext>
                  </a:extLst>
                </p:cNvPr>
                <p:cNvSpPr>
                  <a:spLocks noChangeArrowheads="1"/>
                </p:cNvSpPr>
                <p:nvPr/>
              </p:nvSpPr>
              <p:spPr bwMode="auto">
                <a:xfrm>
                  <a:off x="3636" y="2882"/>
                  <a:ext cx="254"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3</a:t>
                  </a:r>
                </a:p>
              </p:txBody>
            </p:sp>
            <p:sp>
              <p:nvSpPr>
                <p:cNvPr id="132139" name="Rectangle 43">
                  <a:extLst>
                    <a:ext uri="{FF2B5EF4-FFF2-40B4-BE49-F238E27FC236}">
                      <a16:creationId xmlns:a16="http://schemas.microsoft.com/office/drawing/2014/main" id="{9C4C59E7-2CC1-460C-BA34-5C75558EE3A2}"/>
                    </a:ext>
                  </a:extLst>
                </p:cNvPr>
                <p:cNvSpPr>
                  <a:spLocks noChangeArrowheads="1"/>
                </p:cNvSpPr>
                <p:nvPr/>
              </p:nvSpPr>
              <p:spPr bwMode="auto">
                <a:xfrm>
                  <a:off x="3875" y="2882"/>
                  <a:ext cx="254"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5</a:t>
                  </a:r>
                </a:p>
              </p:txBody>
            </p:sp>
          </p:grpSp>
          <p:grpSp>
            <p:nvGrpSpPr>
              <p:cNvPr id="132140" name="Group 44">
                <a:extLst>
                  <a:ext uri="{FF2B5EF4-FFF2-40B4-BE49-F238E27FC236}">
                    <a16:creationId xmlns:a16="http://schemas.microsoft.com/office/drawing/2014/main" id="{1505DE6F-9461-4916-95F2-6588A2371EE1}"/>
                  </a:ext>
                </a:extLst>
              </p:cNvPr>
              <p:cNvGrpSpPr>
                <a:grpSpLocks/>
              </p:cNvGrpSpPr>
              <p:nvPr/>
            </p:nvGrpSpPr>
            <p:grpSpPr bwMode="auto">
              <a:xfrm>
                <a:off x="3998" y="3840"/>
                <a:ext cx="1108" cy="553"/>
                <a:chOff x="4104" y="2880"/>
                <a:chExt cx="1237" cy="553"/>
              </a:xfrm>
            </p:grpSpPr>
            <p:sp>
              <p:nvSpPr>
                <p:cNvPr id="132141" name="Rectangle 45">
                  <a:extLst>
                    <a:ext uri="{FF2B5EF4-FFF2-40B4-BE49-F238E27FC236}">
                      <a16:creationId xmlns:a16="http://schemas.microsoft.com/office/drawing/2014/main" id="{8D7B0C0F-13F3-4552-9EB5-F58577E636B2}"/>
                    </a:ext>
                  </a:extLst>
                </p:cNvPr>
                <p:cNvSpPr>
                  <a:spLocks noChangeArrowheads="1"/>
                </p:cNvSpPr>
                <p:nvPr/>
              </p:nvSpPr>
              <p:spPr bwMode="auto">
                <a:xfrm>
                  <a:off x="4333" y="2882"/>
                  <a:ext cx="254"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6</a:t>
                  </a:r>
                </a:p>
              </p:txBody>
            </p:sp>
            <p:sp>
              <p:nvSpPr>
                <p:cNvPr id="132142" name="Rectangle 46">
                  <a:extLst>
                    <a:ext uri="{FF2B5EF4-FFF2-40B4-BE49-F238E27FC236}">
                      <a16:creationId xmlns:a16="http://schemas.microsoft.com/office/drawing/2014/main" id="{F82CA0BE-C6B5-4718-AF9B-90A41E639B27}"/>
                    </a:ext>
                  </a:extLst>
                </p:cNvPr>
                <p:cNvSpPr>
                  <a:spLocks noChangeArrowheads="1"/>
                </p:cNvSpPr>
                <p:nvPr/>
              </p:nvSpPr>
              <p:spPr bwMode="auto">
                <a:xfrm>
                  <a:off x="4104" y="2882"/>
                  <a:ext cx="253"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2</a:t>
                  </a:r>
                </a:p>
              </p:txBody>
            </p:sp>
            <p:sp>
              <p:nvSpPr>
                <p:cNvPr id="132143" name="Rectangle 47">
                  <a:extLst>
                    <a:ext uri="{FF2B5EF4-FFF2-40B4-BE49-F238E27FC236}">
                      <a16:creationId xmlns:a16="http://schemas.microsoft.com/office/drawing/2014/main" id="{63CA3BA0-B4EA-494C-B199-E94FDC10E1D7}"/>
                    </a:ext>
                  </a:extLst>
                </p:cNvPr>
                <p:cNvSpPr>
                  <a:spLocks noChangeArrowheads="1"/>
                </p:cNvSpPr>
                <p:nvPr/>
              </p:nvSpPr>
              <p:spPr bwMode="auto">
                <a:xfrm>
                  <a:off x="5086" y="2882"/>
                  <a:ext cx="255"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8</a:t>
                  </a:r>
                </a:p>
              </p:txBody>
            </p:sp>
            <p:sp>
              <p:nvSpPr>
                <p:cNvPr id="132144" name="Rectangle 48">
                  <a:extLst>
                    <a:ext uri="{FF2B5EF4-FFF2-40B4-BE49-F238E27FC236}">
                      <a16:creationId xmlns:a16="http://schemas.microsoft.com/office/drawing/2014/main" id="{D7CB92E9-1621-4A7D-B8C3-8C05F9294C13}"/>
                    </a:ext>
                  </a:extLst>
                </p:cNvPr>
                <p:cNvSpPr>
                  <a:spLocks noChangeArrowheads="1"/>
                </p:cNvSpPr>
                <p:nvPr/>
              </p:nvSpPr>
              <p:spPr bwMode="auto">
                <a:xfrm>
                  <a:off x="4825" y="2882"/>
                  <a:ext cx="254" cy="551"/>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7</a:t>
                  </a:r>
                </a:p>
              </p:txBody>
            </p:sp>
            <p:sp>
              <p:nvSpPr>
                <p:cNvPr id="132145" name="Rectangle 49">
                  <a:extLst>
                    <a:ext uri="{FF2B5EF4-FFF2-40B4-BE49-F238E27FC236}">
                      <a16:creationId xmlns:a16="http://schemas.microsoft.com/office/drawing/2014/main" id="{CD2CD6F2-FEC9-4B2B-BA30-F43B56BF1287}"/>
                    </a:ext>
                  </a:extLst>
                </p:cNvPr>
                <p:cNvSpPr>
                  <a:spLocks noChangeArrowheads="1"/>
                </p:cNvSpPr>
                <p:nvPr/>
              </p:nvSpPr>
              <p:spPr bwMode="auto">
                <a:xfrm>
                  <a:off x="4584" y="2880"/>
                  <a:ext cx="253" cy="552"/>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2800"/>
                    <a:t>4</a:t>
                  </a:r>
                </a:p>
              </p:txBody>
            </p:sp>
          </p:grpSp>
        </p:grpSp>
        <p:sp>
          <p:nvSpPr>
            <p:cNvPr id="132146" name="Line 50">
              <a:extLst>
                <a:ext uri="{FF2B5EF4-FFF2-40B4-BE49-F238E27FC236}">
                  <a16:creationId xmlns:a16="http://schemas.microsoft.com/office/drawing/2014/main" id="{BC5635A3-297E-4F64-A679-1E2E5C0C804A}"/>
                </a:ext>
              </a:extLst>
            </p:cNvPr>
            <p:cNvSpPr>
              <a:spLocks noChangeShapeType="1"/>
            </p:cNvSpPr>
            <p:nvPr/>
          </p:nvSpPr>
          <p:spPr bwMode="auto">
            <a:xfrm>
              <a:off x="1728" y="3264"/>
              <a:ext cx="0" cy="852"/>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16436180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t>Solution: Parallel Search</a:t>
            </a:r>
            <a:endParaRPr lang="zh-CN" altLang="en-US" dirty="0"/>
          </a:p>
        </p:txBody>
      </p:sp>
      <p:sp>
        <p:nvSpPr>
          <p:cNvPr id="3" name="内容占位符 2"/>
          <p:cNvSpPr>
            <a:spLocks noGrp="1"/>
          </p:cNvSpPr>
          <p:nvPr>
            <p:ph idx="1"/>
          </p:nvPr>
        </p:nvSpPr>
        <p:spPr>
          <a:xfrm>
            <a:off x="685800" y="1438064"/>
            <a:ext cx="7772400" cy="4419600"/>
          </a:xfrm>
        </p:spPr>
        <p:txBody>
          <a:bodyPr>
            <a:normAutofit fontScale="62500" lnSpcReduction="20000"/>
          </a:bodyPr>
          <a:lstStyle/>
          <a:p>
            <a:pPr>
              <a:lnSpc>
                <a:spcPct val="170000"/>
              </a:lnSpc>
            </a:pPr>
            <a:r>
              <a:rPr lang="en-AU" altLang="zh-CN" dirty="0"/>
              <a:t>Conduct searching in different areas simultaneously.</a:t>
            </a:r>
          </a:p>
          <a:p>
            <a:pPr lvl="1">
              <a:lnSpc>
                <a:spcPct val="170000"/>
              </a:lnSpc>
            </a:pPr>
            <a:r>
              <a:rPr lang="en-AU" altLang="zh-CN" dirty="0"/>
              <a:t>Population Based</a:t>
            </a:r>
          </a:p>
          <a:p>
            <a:pPr lvl="1">
              <a:lnSpc>
                <a:spcPct val="170000"/>
              </a:lnSpc>
            </a:pPr>
            <a:r>
              <a:rPr lang="en-AU" altLang="zh-CN" dirty="0"/>
              <a:t>Avoid unfortunate starting positions.</a:t>
            </a:r>
          </a:p>
          <a:p>
            <a:endParaRPr lang="en-AU" altLang="zh-CN" dirty="0"/>
          </a:p>
          <a:p>
            <a:pPr>
              <a:lnSpc>
                <a:spcPct val="160000"/>
              </a:lnSpc>
            </a:pPr>
            <a:r>
              <a:rPr lang="en-AU" altLang="zh-CN" dirty="0"/>
              <a:t>Employ heuristic methods to effectively explore the space.</a:t>
            </a:r>
          </a:p>
          <a:p>
            <a:pPr lvl="1">
              <a:lnSpc>
                <a:spcPct val="160000"/>
              </a:lnSpc>
            </a:pPr>
            <a:r>
              <a:rPr lang="en-AU" altLang="zh-CN" dirty="0"/>
              <a:t>Focus on promising areas.</a:t>
            </a:r>
          </a:p>
          <a:p>
            <a:pPr lvl="1">
              <a:lnSpc>
                <a:spcPct val="160000"/>
              </a:lnSpc>
            </a:pPr>
            <a:r>
              <a:rPr lang="en-AU" altLang="zh-CN" dirty="0"/>
              <a:t>Also keep an eye on other regions. </a:t>
            </a:r>
          </a:p>
          <a:p>
            <a:pPr lvl="1">
              <a:lnSpc>
                <a:spcPct val="160000"/>
              </a:lnSpc>
            </a:pPr>
            <a:r>
              <a:rPr lang="en-AU" altLang="zh-CN" dirty="0"/>
              <a:t>More than random restart strategies.</a:t>
            </a:r>
          </a:p>
          <a:p>
            <a:endParaRPr lang="en-AU" altLang="zh-CN" dirty="0"/>
          </a:p>
          <a:p>
            <a:r>
              <a:rPr lang="en-AU" altLang="zh-CN" dirty="0"/>
              <a:t>This is where EAs come into play!</a:t>
            </a:r>
            <a:endParaRPr lang="zh-CN" altLang="en-US" dirty="0"/>
          </a:p>
        </p:txBody>
      </p:sp>
      <p:sp>
        <p:nvSpPr>
          <p:cNvPr id="4" name="灯片编号占位符 3"/>
          <p:cNvSpPr>
            <a:spLocks noGrp="1"/>
          </p:cNvSpPr>
          <p:nvPr>
            <p:ph type="sldNum" sz="quarter" idx="12"/>
          </p:nvPr>
        </p:nvSpPr>
        <p:spPr/>
        <p:txBody>
          <a:bodyPr/>
          <a:lstStyle/>
          <a:p>
            <a:pPr>
              <a:defRPr/>
            </a:pPr>
            <a:endParaRPr lang="en-US" altLang="zh-CN" dirty="0"/>
          </a:p>
        </p:txBody>
      </p:sp>
      <p:pic>
        <p:nvPicPr>
          <p:cNvPr id="4097" name="Picture 1" descr="C:\Users\Bo Yuan\Documents\Tencent Files\986417951\Image\4ESJS9DR0C_$6EOD[6J{96V.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H="1">
            <a:off x="7380312" y="5210724"/>
            <a:ext cx="792088" cy="79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23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97"/>
                                        </p:tgtEl>
                                        <p:attrNameLst>
                                          <p:attrName>style.visibility</p:attrName>
                                        </p:attrNameLst>
                                      </p:cBhvr>
                                      <p:to>
                                        <p:strVal val="visible"/>
                                      </p:to>
                                    </p:set>
                                    <p:animEffect transition="in" filter="fade">
                                      <p:cBhvr>
                                        <p:cTn id="37"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6" name="Rectangle 6">
            <a:extLst>
              <a:ext uri="{FF2B5EF4-FFF2-40B4-BE49-F238E27FC236}">
                <a16:creationId xmlns:a16="http://schemas.microsoft.com/office/drawing/2014/main" id="{E1229B3D-B56F-49EA-968C-7C99CD0FBDF8}"/>
              </a:ext>
            </a:extLst>
          </p:cNvPr>
          <p:cNvSpPr>
            <a:spLocks noGrp="1" noChangeArrowheads="1"/>
          </p:cNvSpPr>
          <p:nvPr>
            <p:ph type="body" idx="1"/>
          </p:nvPr>
        </p:nvSpPr>
        <p:spPr>
          <a:xfrm>
            <a:off x="914400" y="1191816"/>
            <a:ext cx="8001000" cy="4419600"/>
          </a:xfrm>
        </p:spPr>
        <p:txBody>
          <a:bodyPr/>
          <a:lstStyle/>
          <a:p>
            <a:r>
              <a:rPr lang="en-US" altLang="zh-CN" sz="2400" dirty="0"/>
              <a:t>Parent selection:</a:t>
            </a:r>
          </a:p>
          <a:p>
            <a:pPr lvl="1"/>
            <a:r>
              <a:rPr lang="en-US" altLang="zh-CN" sz="2400" dirty="0"/>
              <a:t>Pick 5 parents and take best two to undergo crossover</a:t>
            </a:r>
          </a:p>
          <a:p>
            <a:r>
              <a:rPr lang="en-US" altLang="zh-CN" sz="2400" dirty="0"/>
              <a:t>Survivor selection (replacement)</a:t>
            </a:r>
          </a:p>
          <a:p>
            <a:pPr lvl="1"/>
            <a:r>
              <a:rPr lang="en-GB" altLang="zh-CN" sz="2400" dirty="0">
                <a:ea typeface="宋体" panose="02010600030101010101" pitchFamily="2" charset="-122"/>
              </a:rPr>
              <a:t>When inserting a new child into the population, choose an existing member to replace by:</a:t>
            </a:r>
          </a:p>
          <a:p>
            <a:pPr lvl="1"/>
            <a:r>
              <a:rPr lang="en-GB" altLang="zh-CN" sz="2400" dirty="0">
                <a:ea typeface="宋体" panose="02010600030101010101" pitchFamily="2" charset="-122"/>
              </a:rPr>
              <a:t>sorting the whole population by decreasing fitness</a:t>
            </a:r>
          </a:p>
          <a:p>
            <a:pPr lvl="1"/>
            <a:r>
              <a:rPr lang="en-GB" altLang="zh-CN" sz="2400" dirty="0">
                <a:ea typeface="宋体" panose="02010600030101010101" pitchFamily="2" charset="-122"/>
              </a:rPr>
              <a:t>enumerating this list from high to low</a:t>
            </a:r>
          </a:p>
          <a:p>
            <a:pPr lvl="1"/>
            <a:r>
              <a:rPr lang="en-GB" altLang="zh-CN" sz="2400" dirty="0">
                <a:ea typeface="宋体" panose="02010600030101010101" pitchFamily="2" charset="-122"/>
              </a:rPr>
              <a:t>replacing the first with a fitness lower than the given child</a:t>
            </a:r>
          </a:p>
        </p:txBody>
      </p:sp>
      <p:sp>
        <p:nvSpPr>
          <p:cNvPr id="133124" name="Text Box 4">
            <a:extLst>
              <a:ext uri="{FF2B5EF4-FFF2-40B4-BE49-F238E27FC236}">
                <a16:creationId xmlns:a16="http://schemas.microsoft.com/office/drawing/2014/main" id="{DEBDECF7-CCB6-46A0-B06C-A5E492A18529}"/>
              </a:ext>
            </a:extLst>
          </p:cNvPr>
          <p:cNvSpPr txBox="1">
            <a:spLocks noChangeArrowheads="1"/>
          </p:cNvSpPr>
          <p:nvPr/>
        </p:nvSpPr>
        <p:spPr bwMode="auto">
          <a:xfrm>
            <a:off x="838200" y="-27384"/>
            <a:ext cx="7543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spcAft>
                <a:spcPct val="50000"/>
              </a:spcAft>
            </a:pPr>
            <a:r>
              <a:rPr lang="en-US" altLang="zh-CN" sz="3600">
                <a:solidFill>
                  <a:srgbClr val="000066"/>
                </a:solidFill>
                <a:latin typeface="Arial" panose="020B0604020202020204" pitchFamily="34" charset="0"/>
              </a:rPr>
              <a:t>The 8 queens problem: Selection</a:t>
            </a:r>
          </a:p>
        </p:txBody>
      </p:sp>
    </p:spTree>
    <p:extLst>
      <p:ext uri="{BB962C8B-B14F-4D97-AF65-F5344CB8AC3E}">
        <p14:creationId xmlns:p14="http://schemas.microsoft.com/office/powerpoint/2010/main" val="335879535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7FECCF5-E911-4134-8E1F-D9DD7C73F272}"/>
              </a:ext>
            </a:extLst>
          </p:cNvPr>
          <p:cNvSpPr>
            <a:spLocks noGrp="1" noChangeArrowheads="1"/>
          </p:cNvSpPr>
          <p:nvPr>
            <p:ph type="title"/>
          </p:nvPr>
        </p:nvSpPr>
        <p:spPr>
          <a:xfrm>
            <a:off x="0" y="228600"/>
            <a:ext cx="9142413" cy="1066800"/>
          </a:xfrm>
          <a:noFill/>
        </p:spPr>
        <p:txBody>
          <a:bodyPr/>
          <a:lstStyle/>
          <a:p>
            <a:r>
              <a:rPr lang="en-US" altLang="zh-CN">
                <a:ea typeface="宋体" panose="02010600030101010101" pitchFamily="2" charset="-122"/>
              </a:rPr>
              <a:t>Considering</a:t>
            </a:r>
            <a:r>
              <a:rPr lang="en-US" altLang="zh-CN" i="1">
                <a:solidFill>
                  <a:schemeClr val="tx1"/>
                </a:solidFill>
                <a:latin typeface="Arial" panose="020B0604020202020204" pitchFamily="34" charset="0"/>
                <a:ea typeface="宋体" panose="02010600030101010101" pitchFamily="2" charset="-122"/>
              </a:rPr>
              <a:t> </a:t>
            </a:r>
            <a:r>
              <a:rPr lang="en-US" altLang="zh-CN">
                <a:ea typeface="宋体" panose="02010600030101010101" pitchFamily="2" charset="-122"/>
              </a:rPr>
              <a:t>the</a:t>
            </a:r>
            <a:r>
              <a:rPr lang="en-US" altLang="zh-CN" i="1">
                <a:solidFill>
                  <a:schemeClr val="tx1"/>
                </a:solidFill>
                <a:latin typeface="Arial" panose="020B0604020202020204" pitchFamily="34" charset="0"/>
                <a:ea typeface="宋体" panose="02010600030101010101" pitchFamily="2" charset="-122"/>
              </a:rPr>
              <a:t> </a:t>
            </a:r>
            <a:r>
              <a:rPr lang="en-US" altLang="zh-CN">
                <a:ea typeface="宋体" panose="02010600030101010101" pitchFamily="2" charset="-122"/>
              </a:rPr>
              <a:t>GA</a:t>
            </a:r>
            <a:r>
              <a:rPr lang="en-US" altLang="zh-CN" i="1">
                <a:solidFill>
                  <a:schemeClr val="tx1"/>
                </a:solidFill>
                <a:latin typeface="Arial" panose="020B0604020202020204" pitchFamily="34" charset="0"/>
                <a:ea typeface="宋体" panose="02010600030101010101" pitchFamily="2" charset="-122"/>
              </a:rPr>
              <a:t> </a:t>
            </a:r>
            <a:r>
              <a:rPr lang="en-US" altLang="zh-CN">
                <a:ea typeface="宋体" panose="02010600030101010101" pitchFamily="2" charset="-122"/>
              </a:rPr>
              <a:t>Technology</a:t>
            </a:r>
          </a:p>
        </p:txBody>
      </p:sp>
      <p:graphicFrame>
        <p:nvGraphicFramePr>
          <p:cNvPr id="30723" name="Object 3">
            <a:hlinkClick r:id="" action="ppaction://ole?verb=0"/>
            <a:extLst>
              <a:ext uri="{FF2B5EF4-FFF2-40B4-BE49-F238E27FC236}">
                <a16:creationId xmlns:a16="http://schemas.microsoft.com/office/drawing/2014/main" id="{1F50FB52-B4A8-4550-89C6-BD441D16483B}"/>
              </a:ext>
            </a:extLst>
          </p:cNvPr>
          <p:cNvGraphicFramePr>
            <a:graphicFrameLocks noGrp="1"/>
          </p:cNvGraphicFramePr>
          <p:nvPr>
            <p:ph type="clipArt" sz="half" idx="2"/>
          </p:nvPr>
        </p:nvGraphicFramePr>
        <p:xfrm>
          <a:off x="4656138" y="1625600"/>
          <a:ext cx="3794125" cy="3759200"/>
        </p:xfrm>
        <a:graphic>
          <a:graphicData uri="http://schemas.openxmlformats.org/presentationml/2006/ole">
            <mc:AlternateContent xmlns:mc="http://schemas.openxmlformats.org/markup-compatibility/2006">
              <mc:Choice xmlns:v="urn:schemas-microsoft-com:vml" Requires="v">
                <p:oleObj spid="_x0000_s30785" name="Microsoft ClipArt Gallery" r:id="rId3" imgW="5867400" imgH="4872038" progId="MS_ClipArt_Gallery">
                  <p:embed/>
                </p:oleObj>
              </mc:Choice>
              <mc:Fallback>
                <p:oleObj name="Microsoft ClipArt Gallery" r:id="rId3" imgW="5867400" imgH="4872038" progId="MS_ClipArt_Gallery">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8" y="1625600"/>
                        <a:ext cx="3794125"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4" name="Rectangle 4">
            <a:extLst>
              <a:ext uri="{FF2B5EF4-FFF2-40B4-BE49-F238E27FC236}">
                <a16:creationId xmlns:a16="http://schemas.microsoft.com/office/drawing/2014/main" id="{2733E87E-8167-4595-B23B-C882480D8E71}"/>
              </a:ext>
            </a:extLst>
          </p:cNvPr>
          <p:cNvSpPr>
            <a:spLocks noChangeArrowheads="1"/>
          </p:cNvSpPr>
          <p:nvPr/>
        </p:nvSpPr>
        <p:spPr bwMode="auto">
          <a:xfrm>
            <a:off x="687388" y="1373188"/>
            <a:ext cx="3502025" cy="4761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chemeClr val="tx1"/>
              </a:buClr>
              <a:buSzPct val="50000"/>
              <a:buFont typeface="Monotype Sorts" pitchFamily="2" charset="2"/>
              <a:buChar char="l"/>
              <a:defRPr sz="3200">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chemeClr val="tx1"/>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Arial" panose="020B0604020202020204" pitchFamily="34" charset="0"/>
              </a:defRPr>
            </a:lvl9pPr>
          </a:lstStyle>
          <a:p>
            <a:pPr algn="ctr">
              <a:buClrTx/>
              <a:buSzTx/>
              <a:buFontTx/>
              <a:buNone/>
            </a:pPr>
            <a:r>
              <a:rPr lang="en-US" altLang="zh-CN" sz="2400" dirty="0">
                <a:latin typeface="Times New Roman" panose="02020603050405020304" pitchFamily="18" charset="0"/>
                <a:ea typeface="宋体" panose="02010600030101010101" pitchFamily="2" charset="-122"/>
              </a:rPr>
              <a:t>“Almost eight years ago ... people at Microsoft wrote a program [that] uses some </a:t>
            </a:r>
            <a:r>
              <a:rPr lang="en-US" altLang="zh-CN" sz="2400" dirty="0">
                <a:solidFill>
                  <a:srgbClr val="00B050"/>
                </a:solidFill>
                <a:latin typeface="Times New Roman" panose="02020603050405020304" pitchFamily="18" charset="0"/>
                <a:ea typeface="宋体" panose="02010600030101010101" pitchFamily="2" charset="-122"/>
              </a:rPr>
              <a:t>genetic things </a:t>
            </a:r>
            <a:r>
              <a:rPr lang="en-US" altLang="zh-CN" sz="2400" dirty="0">
                <a:latin typeface="Times New Roman" panose="02020603050405020304" pitchFamily="18" charset="0"/>
                <a:ea typeface="宋体" panose="02010600030101010101" pitchFamily="2" charset="-122"/>
              </a:rPr>
              <a:t>for finding short code sequences. Windows 2.0 and 3.2, NT, and almost all Microsoft applications products have shipped with pieces of code created by that system.”</a:t>
            </a:r>
            <a:endParaRPr lang="en-US" altLang="zh-CN" sz="400" i="0" dirty="0">
              <a:latin typeface="Times New Roman" panose="02020603050405020304" pitchFamily="18" charset="0"/>
              <a:ea typeface="宋体" panose="02010600030101010101" pitchFamily="2" charset="-122"/>
            </a:endParaRPr>
          </a:p>
          <a:p>
            <a:pPr algn="ctr">
              <a:buClrTx/>
              <a:buSzTx/>
              <a:buFontTx/>
              <a:buNone/>
            </a:pPr>
            <a:br>
              <a:rPr lang="en-US" altLang="zh-CN" sz="800" dirty="0">
                <a:solidFill>
                  <a:schemeClr val="tx2"/>
                </a:solidFill>
                <a:ea typeface="宋体" panose="02010600030101010101" pitchFamily="2" charset="-122"/>
              </a:rPr>
            </a:br>
            <a:r>
              <a:rPr lang="en-US" altLang="zh-CN" sz="1600" i="0" dirty="0">
                <a:ea typeface="宋体" panose="02010600030101010101" pitchFamily="2" charset="-122"/>
              </a:rPr>
              <a:t> </a:t>
            </a:r>
            <a:r>
              <a:rPr lang="en-US" altLang="zh-CN" sz="1400" i="0" dirty="0">
                <a:latin typeface="Times New Roman" panose="02020603050405020304" pitchFamily="18" charset="0"/>
                <a:ea typeface="宋体" panose="02010600030101010101" pitchFamily="2" charset="-122"/>
              </a:rPr>
              <a:t>- Nathan </a:t>
            </a:r>
            <a:r>
              <a:rPr lang="en-US" altLang="zh-CN" sz="1400" i="0" dirty="0" err="1">
                <a:latin typeface="Times New Roman" panose="02020603050405020304" pitchFamily="18" charset="0"/>
                <a:ea typeface="宋体" panose="02010600030101010101" pitchFamily="2" charset="-122"/>
              </a:rPr>
              <a:t>Myhrvold</a:t>
            </a:r>
            <a:r>
              <a:rPr lang="en-US" altLang="zh-CN" sz="1400" i="0" dirty="0">
                <a:latin typeface="Times New Roman" panose="02020603050405020304" pitchFamily="18" charset="0"/>
                <a:ea typeface="宋体" panose="02010600030101010101" pitchFamily="2" charset="-122"/>
              </a:rPr>
              <a:t>, Microsoft Advanced Technology Group, </a:t>
            </a:r>
            <a:r>
              <a:rPr lang="en-US" altLang="zh-CN" sz="1400" dirty="0">
                <a:latin typeface="Times New Roman" panose="02020603050405020304" pitchFamily="18" charset="0"/>
                <a:ea typeface="宋体" panose="02010600030101010101" pitchFamily="2" charset="-122"/>
              </a:rPr>
              <a:t>Wired</a:t>
            </a:r>
            <a:r>
              <a:rPr lang="en-US" altLang="zh-CN" sz="1400" i="0" dirty="0">
                <a:latin typeface="Times New Roman" panose="02020603050405020304" pitchFamily="18" charset="0"/>
                <a:ea typeface="宋体" panose="02010600030101010101" pitchFamily="2" charset="-122"/>
              </a:rPr>
              <a:t>, September 1995</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1632352-15D4-492F-812A-DB3CEA0CFA60}"/>
              </a:ext>
            </a:extLst>
          </p:cNvPr>
          <p:cNvSpPr>
            <a:spLocks noGrp="1" noChangeArrowheads="1"/>
          </p:cNvSpPr>
          <p:nvPr>
            <p:ph type="title"/>
          </p:nvPr>
        </p:nvSpPr>
        <p:spPr>
          <a:noFill/>
        </p:spPr>
        <p:txBody>
          <a:bodyPr/>
          <a:lstStyle/>
          <a:p>
            <a:r>
              <a:rPr lang="en-US" altLang="zh-CN">
                <a:ea typeface="宋体" panose="02010600030101010101" pitchFamily="2" charset="-122"/>
              </a:rPr>
              <a:t>Issues for GA Practitioners</a:t>
            </a:r>
          </a:p>
        </p:txBody>
      </p:sp>
      <p:sp>
        <p:nvSpPr>
          <p:cNvPr id="31747" name="Rectangle 3">
            <a:extLst>
              <a:ext uri="{FF2B5EF4-FFF2-40B4-BE49-F238E27FC236}">
                <a16:creationId xmlns:a16="http://schemas.microsoft.com/office/drawing/2014/main" id="{E5542491-B076-4146-8F8F-2FC1DCEBF275}"/>
              </a:ext>
            </a:extLst>
          </p:cNvPr>
          <p:cNvSpPr>
            <a:spLocks noGrp="1" noChangeArrowheads="1"/>
          </p:cNvSpPr>
          <p:nvPr>
            <p:ph type="body" idx="1"/>
          </p:nvPr>
        </p:nvSpPr>
        <p:spPr>
          <a:noFill/>
        </p:spPr>
        <p:txBody>
          <a:bodyPr/>
          <a:lstStyle/>
          <a:p>
            <a:r>
              <a:rPr lang="en-US" altLang="zh-CN" sz="2800">
                <a:ea typeface="宋体" panose="02010600030101010101" pitchFamily="2" charset="-122"/>
              </a:rPr>
              <a:t>Choosing basic implementation issues:</a:t>
            </a:r>
          </a:p>
          <a:p>
            <a:pPr lvl="1"/>
            <a:r>
              <a:rPr lang="en-US" altLang="zh-CN" sz="2400">
                <a:ea typeface="宋体" panose="02010600030101010101" pitchFamily="2" charset="-122"/>
              </a:rPr>
              <a:t>representation</a:t>
            </a:r>
          </a:p>
          <a:p>
            <a:pPr lvl="1"/>
            <a:r>
              <a:rPr lang="en-US" altLang="zh-CN" sz="2400">
                <a:ea typeface="宋体" panose="02010600030101010101" pitchFamily="2" charset="-122"/>
              </a:rPr>
              <a:t>population size, mutation rate, ...</a:t>
            </a:r>
          </a:p>
          <a:p>
            <a:pPr lvl="1"/>
            <a:r>
              <a:rPr lang="en-US" altLang="zh-CN" sz="2400">
                <a:ea typeface="宋体" panose="02010600030101010101" pitchFamily="2" charset="-122"/>
              </a:rPr>
              <a:t>selection, deletion policies</a:t>
            </a:r>
          </a:p>
          <a:p>
            <a:pPr lvl="1"/>
            <a:r>
              <a:rPr lang="en-US" altLang="zh-CN" sz="2400">
                <a:ea typeface="宋体" panose="02010600030101010101" pitchFamily="2" charset="-122"/>
              </a:rPr>
              <a:t>crossover, mutation operators</a:t>
            </a:r>
          </a:p>
          <a:p>
            <a:r>
              <a:rPr lang="en-US" altLang="zh-CN" sz="2800">
                <a:ea typeface="宋体" panose="02010600030101010101" pitchFamily="2" charset="-122"/>
              </a:rPr>
              <a:t>Termination Criteria</a:t>
            </a:r>
          </a:p>
          <a:p>
            <a:r>
              <a:rPr lang="en-US" altLang="zh-CN" sz="2800">
                <a:ea typeface="宋体" panose="02010600030101010101" pitchFamily="2" charset="-122"/>
              </a:rPr>
              <a:t>Performance, scalability</a:t>
            </a:r>
          </a:p>
          <a:p>
            <a:r>
              <a:rPr lang="en-US" altLang="zh-CN" sz="2800">
                <a:ea typeface="宋体" panose="02010600030101010101" pitchFamily="2" charset="-122"/>
              </a:rPr>
              <a:t>Solution is only as good as the evaluation function (often hardest part)</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BBCDB0D2-6D3A-4E2A-A383-8733FF307B7E}"/>
              </a:ext>
            </a:extLst>
          </p:cNvPr>
          <p:cNvSpPr>
            <a:spLocks noGrp="1" noChangeArrowheads="1"/>
          </p:cNvSpPr>
          <p:nvPr>
            <p:ph type="title"/>
          </p:nvPr>
        </p:nvSpPr>
        <p:spPr>
          <a:xfrm>
            <a:off x="0" y="228600"/>
            <a:ext cx="9144000" cy="1066800"/>
          </a:xfrm>
          <a:noFill/>
        </p:spPr>
        <p:txBody>
          <a:bodyPr/>
          <a:lstStyle/>
          <a:p>
            <a:r>
              <a:rPr lang="en-US" altLang="zh-CN">
                <a:ea typeface="宋体" panose="02010600030101010101" pitchFamily="2" charset="-122"/>
              </a:rPr>
              <a:t>Benefits of Genetic Algorithms</a:t>
            </a:r>
          </a:p>
        </p:txBody>
      </p:sp>
      <p:sp>
        <p:nvSpPr>
          <p:cNvPr id="32771" name="Rectangle 3">
            <a:extLst>
              <a:ext uri="{FF2B5EF4-FFF2-40B4-BE49-F238E27FC236}">
                <a16:creationId xmlns:a16="http://schemas.microsoft.com/office/drawing/2014/main" id="{1E7EE3CF-666A-47E6-9BE4-350E070627A1}"/>
              </a:ext>
            </a:extLst>
          </p:cNvPr>
          <p:cNvSpPr>
            <a:spLocks noGrp="1" noChangeArrowheads="1"/>
          </p:cNvSpPr>
          <p:nvPr>
            <p:ph type="body" idx="1"/>
          </p:nvPr>
        </p:nvSpPr>
        <p:spPr>
          <a:noFill/>
        </p:spPr>
        <p:txBody>
          <a:bodyPr/>
          <a:lstStyle/>
          <a:p>
            <a:r>
              <a:rPr lang="en-US" altLang="zh-CN" dirty="0">
                <a:ea typeface="宋体" panose="02010600030101010101" pitchFamily="2" charset="-122"/>
              </a:rPr>
              <a:t>Concept is easy to understand</a:t>
            </a:r>
          </a:p>
          <a:p>
            <a:r>
              <a:rPr lang="en-US" altLang="zh-CN" dirty="0">
                <a:ea typeface="宋体" panose="02010600030101010101" pitchFamily="2" charset="-122"/>
              </a:rPr>
              <a:t>Modular, separate from application</a:t>
            </a:r>
          </a:p>
          <a:p>
            <a:r>
              <a:rPr lang="en-US" altLang="zh-CN" dirty="0">
                <a:ea typeface="宋体" panose="02010600030101010101" pitchFamily="2" charset="-122"/>
              </a:rPr>
              <a:t>Supports multi-objective optimization</a:t>
            </a:r>
          </a:p>
          <a:p>
            <a:r>
              <a:rPr lang="en-US" altLang="zh-CN" dirty="0">
                <a:ea typeface="宋体" panose="02010600030101010101" pitchFamily="2" charset="-122"/>
              </a:rPr>
              <a:t>Good for “noisy” environments</a:t>
            </a:r>
          </a:p>
          <a:p>
            <a:r>
              <a:rPr lang="en-US" altLang="zh-CN" dirty="0">
                <a:ea typeface="宋体" panose="02010600030101010101" pitchFamily="2" charset="-122"/>
              </a:rPr>
              <a:t>Always an answer; answer gets better with time</a:t>
            </a:r>
          </a:p>
          <a:p>
            <a:r>
              <a:rPr lang="en-US" altLang="zh-CN" dirty="0">
                <a:ea typeface="宋体" panose="02010600030101010101" pitchFamily="2" charset="-122"/>
              </a:rPr>
              <a:t>Inherently parallel; easily distributed</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94AA34DB-A126-40F8-9B6B-A1C12AD60F84}"/>
              </a:ext>
            </a:extLst>
          </p:cNvPr>
          <p:cNvSpPr>
            <a:spLocks noGrp="1" noChangeArrowheads="1"/>
          </p:cNvSpPr>
          <p:nvPr>
            <p:ph type="title"/>
          </p:nvPr>
        </p:nvSpPr>
        <p:spPr>
          <a:xfrm>
            <a:off x="49213" y="179388"/>
            <a:ext cx="9142412" cy="1066800"/>
          </a:xfrm>
          <a:noFill/>
        </p:spPr>
        <p:txBody>
          <a:bodyPr/>
          <a:lstStyle/>
          <a:p>
            <a:r>
              <a:rPr lang="en-US" altLang="zh-CN" sz="3600">
                <a:ea typeface="宋体" panose="02010600030101010101" pitchFamily="2" charset="-122"/>
              </a:rPr>
              <a:t>Benefits of Genetic Algorithms (cont.)</a:t>
            </a:r>
          </a:p>
        </p:txBody>
      </p:sp>
      <p:sp>
        <p:nvSpPr>
          <p:cNvPr id="33795" name="Rectangle 3">
            <a:extLst>
              <a:ext uri="{FF2B5EF4-FFF2-40B4-BE49-F238E27FC236}">
                <a16:creationId xmlns:a16="http://schemas.microsoft.com/office/drawing/2014/main" id="{2B7648B8-3B7D-4C81-9494-67161A85189D}"/>
              </a:ext>
            </a:extLst>
          </p:cNvPr>
          <p:cNvSpPr>
            <a:spLocks noGrp="1" noChangeArrowheads="1"/>
          </p:cNvSpPr>
          <p:nvPr>
            <p:ph type="body" idx="1"/>
          </p:nvPr>
        </p:nvSpPr>
        <p:spPr>
          <a:noFill/>
        </p:spPr>
        <p:txBody>
          <a:bodyPr/>
          <a:lstStyle/>
          <a:p>
            <a:r>
              <a:rPr lang="en-US" altLang="zh-CN">
                <a:ea typeface="宋体" panose="02010600030101010101" pitchFamily="2" charset="-122"/>
              </a:rPr>
              <a:t>Many ways to speed up and improve a GA-based application as knowledge about  problem domain is gained</a:t>
            </a:r>
          </a:p>
          <a:p>
            <a:r>
              <a:rPr lang="en-US" altLang="zh-CN">
                <a:ea typeface="宋体" panose="02010600030101010101" pitchFamily="2" charset="-122"/>
              </a:rPr>
              <a:t>Easy to exploit previous or alternate solutions</a:t>
            </a:r>
          </a:p>
          <a:p>
            <a:r>
              <a:rPr lang="en-US" altLang="zh-CN">
                <a:ea typeface="宋体" panose="02010600030101010101" pitchFamily="2" charset="-122"/>
              </a:rPr>
              <a:t>Flexible building blocks for hybrid applications</a:t>
            </a:r>
          </a:p>
          <a:p>
            <a:r>
              <a:rPr lang="en-US" altLang="zh-CN">
                <a:ea typeface="宋体" panose="02010600030101010101" pitchFamily="2" charset="-122"/>
              </a:rPr>
              <a:t>Substantial history and range of use</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CBD93A9-893A-4A5B-8466-E0137B746EBE}"/>
              </a:ext>
            </a:extLst>
          </p:cNvPr>
          <p:cNvSpPr>
            <a:spLocks noGrp="1" noChangeArrowheads="1"/>
          </p:cNvSpPr>
          <p:nvPr>
            <p:ph type="title"/>
          </p:nvPr>
        </p:nvSpPr>
        <p:spPr>
          <a:noFill/>
        </p:spPr>
        <p:txBody>
          <a:bodyPr/>
          <a:lstStyle/>
          <a:p>
            <a:r>
              <a:rPr lang="en-US" altLang="zh-CN">
                <a:ea typeface="宋体" panose="02010600030101010101" pitchFamily="2" charset="-122"/>
              </a:rPr>
              <a:t>When to Use a GA</a:t>
            </a:r>
          </a:p>
        </p:txBody>
      </p:sp>
      <p:sp>
        <p:nvSpPr>
          <p:cNvPr id="34819" name="Rectangle 3">
            <a:extLst>
              <a:ext uri="{FF2B5EF4-FFF2-40B4-BE49-F238E27FC236}">
                <a16:creationId xmlns:a16="http://schemas.microsoft.com/office/drawing/2014/main" id="{8718C517-7687-40A3-A6B9-0D401C753991}"/>
              </a:ext>
            </a:extLst>
          </p:cNvPr>
          <p:cNvSpPr>
            <a:spLocks noGrp="1" noChangeArrowheads="1"/>
          </p:cNvSpPr>
          <p:nvPr>
            <p:ph type="body" idx="1"/>
          </p:nvPr>
        </p:nvSpPr>
        <p:spPr>
          <a:noFill/>
        </p:spPr>
        <p:txBody>
          <a:bodyPr/>
          <a:lstStyle/>
          <a:p>
            <a:r>
              <a:rPr lang="en-US" altLang="zh-CN" sz="2600" dirty="0">
                <a:ea typeface="宋体" panose="02010600030101010101" pitchFamily="2" charset="-122"/>
              </a:rPr>
              <a:t>Alternate solutions are too slow or overly complicated</a:t>
            </a:r>
          </a:p>
          <a:p>
            <a:r>
              <a:rPr lang="en-US" altLang="zh-CN" sz="2600" dirty="0">
                <a:ea typeface="宋体" panose="02010600030101010101" pitchFamily="2" charset="-122"/>
              </a:rPr>
              <a:t>Need an exploratory tool to examine new approaches</a:t>
            </a:r>
          </a:p>
          <a:p>
            <a:r>
              <a:rPr lang="en-US" altLang="zh-CN" sz="2600" dirty="0">
                <a:ea typeface="宋体" panose="02010600030101010101" pitchFamily="2" charset="-122"/>
              </a:rPr>
              <a:t>Problem is similar to one that has already been successfully solved by using a GA</a:t>
            </a:r>
          </a:p>
          <a:p>
            <a:r>
              <a:rPr lang="en-US" altLang="zh-CN" sz="2600" dirty="0">
                <a:ea typeface="宋体" panose="02010600030101010101" pitchFamily="2" charset="-122"/>
              </a:rPr>
              <a:t>Want to hybridize with an existing solution</a:t>
            </a:r>
          </a:p>
          <a:p>
            <a:r>
              <a:rPr lang="en-US" altLang="zh-CN" sz="2600" dirty="0">
                <a:ea typeface="宋体" panose="02010600030101010101" pitchFamily="2" charset="-122"/>
              </a:rPr>
              <a:t>Benefits of the GA technology meet key problem requirements </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22183A8-7FF1-414B-B991-DB1E08864D54}"/>
              </a:ext>
            </a:extLst>
          </p:cNvPr>
          <p:cNvSpPr>
            <a:spLocks noGrp="1" noChangeArrowheads="1"/>
          </p:cNvSpPr>
          <p:nvPr>
            <p:ph type="title"/>
          </p:nvPr>
        </p:nvSpPr>
        <p:spPr>
          <a:xfrm>
            <a:off x="685800" y="228600"/>
            <a:ext cx="7772400" cy="985838"/>
          </a:xfrm>
          <a:noFill/>
        </p:spPr>
        <p:txBody>
          <a:bodyPr/>
          <a:lstStyle/>
          <a:p>
            <a:r>
              <a:rPr lang="en-US" altLang="zh-CN" sz="4000" dirty="0">
                <a:ea typeface="宋体" panose="02010600030101010101" pitchFamily="2" charset="-122"/>
              </a:rPr>
              <a:t>Some GA Application Types</a:t>
            </a:r>
          </a:p>
        </p:txBody>
      </p:sp>
      <p:graphicFrame>
        <p:nvGraphicFramePr>
          <p:cNvPr id="5" name="Object 3">
            <a:hlinkClick r:id="" action="ppaction://ole?verb=0"/>
            <a:extLst>
              <a:ext uri="{FF2B5EF4-FFF2-40B4-BE49-F238E27FC236}">
                <a16:creationId xmlns:a16="http://schemas.microsoft.com/office/drawing/2014/main" id="{E5CF4CAA-86D6-46A9-876A-1666B1B5CDC2}"/>
              </a:ext>
            </a:extLst>
          </p:cNvPr>
          <p:cNvGraphicFramePr>
            <a:graphicFrameLocks noGrp="1"/>
          </p:cNvGraphicFramePr>
          <p:nvPr>
            <p:ph type="tbl" idx="1"/>
            <p:extLst>
              <p:ext uri="{D42A27DB-BD31-4B8C-83A1-F6EECF244321}">
                <p14:modId xmlns:p14="http://schemas.microsoft.com/office/powerpoint/2010/main" val="1470336751"/>
              </p:ext>
            </p:extLst>
          </p:nvPr>
        </p:nvGraphicFramePr>
        <p:xfrm>
          <a:off x="923626" y="1600200"/>
          <a:ext cx="7296748" cy="4419600"/>
        </p:xfrm>
        <a:graphic>
          <a:graphicData uri="http://schemas.openxmlformats.org/presentationml/2006/ole">
            <mc:AlternateContent xmlns:mc="http://schemas.openxmlformats.org/markup-compatibility/2006">
              <mc:Choice xmlns:v="urn:schemas-microsoft-com:vml" Requires="v">
                <p:oleObj spid="_x0000_s35904" name="Document" r:id="rId3" imgW="7749593" imgH="4693920" progId="Word.Document.12">
                  <p:embed/>
                </p:oleObj>
              </mc:Choice>
              <mc:Fallback>
                <p:oleObj name="Document" r:id="rId3" imgW="7749593" imgH="4693920" progId="Word.Document.12">
                  <p:embed/>
                  <p:pic>
                    <p:nvPicPr>
                      <p:cNvPr id="35843" name="Object 3">
                        <a:hlinkClick r:id="" action="ppaction://ole?verb=0"/>
                        <a:extLst>
                          <a:ext uri="{FF2B5EF4-FFF2-40B4-BE49-F238E27FC236}">
                            <a16:creationId xmlns:a16="http://schemas.microsoft.com/office/drawing/2014/main" id="{A7AE8840-2D0D-4C15-9756-060DE8DFB05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626" y="1600200"/>
                        <a:ext cx="7296748"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8E765-8943-48A6-BD03-29378A8738E0}"/>
              </a:ext>
            </a:extLst>
          </p:cNvPr>
          <p:cNvSpPr>
            <a:spLocks noGrp="1"/>
          </p:cNvSpPr>
          <p:nvPr>
            <p:ph type="title"/>
          </p:nvPr>
        </p:nvSpPr>
        <p:spPr/>
        <p:txBody>
          <a:bodyPr/>
          <a:lstStyle/>
          <a:p>
            <a:r>
              <a:rPr lang="en-US" altLang="zh-CN" dirty="0"/>
              <a:t>Recent Interesting Results</a:t>
            </a:r>
            <a:endParaRPr lang="zh-CN" altLang="en-US" dirty="0"/>
          </a:p>
        </p:txBody>
      </p:sp>
      <p:sp>
        <p:nvSpPr>
          <p:cNvPr id="3" name="文本框 2">
            <a:extLst>
              <a:ext uri="{FF2B5EF4-FFF2-40B4-BE49-F238E27FC236}">
                <a16:creationId xmlns:a16="http://schemas.microsoft.com/office/drawing/2014/main" id="{ACE29B2A-F080-415E-8750-111EAC38340A}"/>
              </a:ext>
            </a:extLst>
          </p:cNvPr>
          <p:cNvSpPr txBox="1"/>
          <p:nvPr/>
        </p:nvSpPr>
        <p:spPr>
          <a:xfrm>
            <a:off x="766412" y="1484784"/>
            <a:ext cx="7702624" cy="4647426"/>
          </a:xfrm>
          <a:prstGeom prst="rect">
            <a:avLst/>
          </a:prstGeom>
          <a:noFill/>
        </p:spPr>
        <p:txBody>
          <a:bodyPr wrap="square" rtlCol="0">
            <a:spAutoFit/>
          </a:bodyPr>
          <a:lstStyle/>
          <a:p>
            <a:r>
              <a:rPr lang="en-US" altLang="zh-CN" i="0" dirty="0"/>
              <a:t>Can AI be fooled</a:t>
            </a:r>
            <a:r>
              <a:rPr lang="zh-CN" altLang="en-US" i="0" dirty="0"/>
              <a:t>？</a:t>
            </a:r>
            <a:endParaRPr lang="en-US" altLang="zh-CN" i="0" dirty="0"/>
          </a:p>
          <a:p>
            <a:endParaRPr lang="en-US" altLang="zh-CN" i="0" dirty="0"/>
          </a:p>
          <a:p>
            <a:endParaRPr lang="en-US" altLang="zh-CN" i="0" dirty="0"/>
          </a:p>
          <a:p>
            <a:r>
              <a:rPr lang="en-US" altLang="zh-CN" sz="2800" i="0" dirty="0"/>
              <a:t>Is a penguin in the two pictures above? </a:t>
            </a:r>
          </a:p>
          <a:p>
            <a:r>
              <a:rPr lang="en-US" altLang="zh-CN" sz="2800" i="0" dirty="0"/>
              <a:t>---Yes for both by Deep Neural Network (DNN)</a:t>
            </a:r>
            <a:endParaRPr lang="en-US" altLang="zh-CN" i="0" dirty="0"/>
          </a:p>
          <a:p>
            <a:endParaRPr lang="en-US" altLang="zh-CN" sz="2400" i="0" dirty="0"/>
          </a:p>
          <a:p>
            <a:r>
              <a:rPr lang="en-US" altLang="zh-CN" sz="2400" i="0" dirty="0"/>
              <a:t>The right picture generated by a GA </a:t>
            </a:r>
            <a:endParaRPr lang="en-US" altLang="zh-CN" sz="1600" i="0" dirty="0"/>
          </a:p>
          <a:p>
            <a:endParaRPr lang="en-US" altLang="zh-CN" sz="1600" i="0" dirty="0"/>
          </a:p>
          <a:p>
            <a:r>
              <a:rPr lang="en-US" altLang="zh-CN" sz="1600" i="0" dirty="0"/>
              <a:t>Nguyen, A., J. </a:t>
            </a:r>
            <a:r>
              <a:rPr lang="en-US" altLang="zh-CN" sz="1600" i="0" u="sng" dirty="0" err="1"/>
              <a:t>Yosinski</a:t>
            </a:r>
            <a:r>
              <a:rPr lang="en-US" altLang="zh-CN" sz="1600" i="0" dirty="0"/>
              <a:t>, and J. Clune. “Deep Neural Networks Are Easily Fooled: High Confidence Predictions for Unrecognizable Images.” In </a:t>
            </a:r>
            <a:r>
              <a:rPr lang="en-US" altLang="zh-CN" sz="1600" dirty="0"/>
              <a:t>2015 IEEE Conference on Computer Vision and Pattern Recognition ,</a:t>
            </a:r>
            <a:r>
              <a:rPr lang="en-US" altLang="zh-CN" sz="1600" i="0" dirty="0"/>
              <a:t>427–36, 2015. </a:t>
            </a:r>
          </a:p>
          <a:p>
            <a:endParaRPr lang="zh-CN" altLang="en-US" dirty="0"/>
          </a:p>
        </p:txBody>
      </p:sp>
      <p:pic>
        <p:nvPicPr>
          <p:cNvPr id="36866" name="Picture 2" descr="https://eric-diehl.com/wp-content/uploads/2016/12/122016_0058_ArtificialI1.png">
            <a:extLst>
              <a:ext uri="{FF2B5EF4-FFF2-40B4-BE49-F238E27FC236}">
                <a16:creationId xmlns:a16="http://schemas.microsoft.com/office/drawing/2014/main" id="{DD071E73-9482-40EE-A7B2-CD0531481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484784"/>
            <a:ext cx="149542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s://eric-diehl.com/wp-content/uploads/2016/12/122016_0058_ArtificialI2.png">
            <a:extLst>
              <a:ext uri="{FF2B5EF4-FFF2-40B4-BE49-F238E27FC236}">
                <a16:creationId xmlns:a16="http://schemas.microsoft.com/office/drawing/2014/main" id="{CB0040B4-1ACC-473B-9E0B-849F9C7E3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136" y="1484784"/>
            <a:ext cx="148590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46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ABE1F-AB55-4EF0-AFEF-23BC75B6B285}"/>
              </a:ext>
            </a:extLst>
          </p:cNvPr>
          <p:cNvSpPr>
            <a:spLocks noGrp="1"/>
          </p:cNvSpPr>
          <p:nvPr>
            <p:ph type="title"/>
          </p:nvPr>
        </p:nvSpPr>
        <p:spPr/>
        <p:txBody>
          <a:bodyPr/>
          <a:lstStyle/>
          <a:p>
            <a:r>
              <a:rPr lang="en-US" altLang="zh-CN" b="0" dirty="0"/>
              <a:t>EAs make a Comeback</a:t>
            </a:r>
            <a:endParaRPr lang="zh-CN" altLang="en-US" dirty="0"/>
          </a:p>
        </p:txBody>
      </p:sp>
      <p:sp>
        <p:nvSpPr>
          <p:cNvPr id="3" name="内容占位符 2">
            <a:extLst>
              <a:ext uri="{FF2B5EF4-FFF2-40B4-BE49-F238E27FC236}">
                <a16:creationId xmlns:a16="http://schemas.microsoft.com/office/drawing/2014/main" id="{34A16411-EFDC-4B60-8AA9-0708F923E95F}"/>
              </a:ext>
            </a:extLst>
          </p:cNvPr>
          <p:cNvSpPr>
            <a:spLocks noGrp="1"/>
          </p:cNvSpPr>
          <p:nvPr>
            <p:ph idx="1"/>
          </p:nvPr>
        </p:nvSpPr>
        <p:spPr/>
        <p:txBody>
          <a:bodyPr/>
          <a:lstStyle/>
          <a:p>
            <a:r>
              <a:rPr lang="en-US" altLang="zh-CN" sz="2400" dirty="0"/>
              <a:t>For supervised learning, gradient-based approaches work well</a:t>
            </a:r>
          </a:p>
          <a:p>
            <a:r>
              <a:rPr lang="en-US" altLang="zh-CN" sz="2400" dirty="0"/>
              <a:t>For reinforcement learning(RL), data typically is not </a:t>
            </a:r>
            <a:r>
              <a:rPr lang="en-US" altLang="zh-CN" sz="2400" dirty="0" err="1"/>
              <a:t>iid</a:t>
            </a:r>
            <a:r>
              <a:rPr lang="en-US" altLang="zh-CN" sz="2400" dirty="0"/>
              <a:t> (independent and identically distributed), error signals are sparser. EAs can scale linearly to thousands of machines enabling extremely fast </a:t>
            </a:r>
            <a:r>
              <a:rPr lang="en-US" altLang="zh-CN" sz="2400" dirty="0">
                <a:solidFill>
                  <a:srgbClr val="0070C0"/>
                </a:solidFill>
              </a:rPr>
              <a:t>parallel training</a:t>
            </a:r>
            <a:r>
              <a:rPr lang="en-US" altLang="zh-CN" sz="2400" dirty="0"/>
              <a:t>.</a:t>
            </a:r>
          </a:p>
          <a:p>
            <a:r>
              <a:rPr lang="en-US" altLang="zh-CN" sz="2400" dirty="0">
                <a:solidFill>
                  <a:srgbClr val="C00000"/>
                </a:solidFill>
              </a:rPr>
              <a:t>Evolution strategies </a:t>
            </a:r>
            <a:r>
              <a:rPr lang="en-US" altLang="zh-CN" sz="2400" dirty="0"/>
              <a:t>can achieve performance comparable to standard RL such as Deep Q-Learning.</a:t>
            </a:r>
            <a:endParaRPr lang="en-US" altLang="zh-CN" sz="1800" dirty="0"/>
          </a:p>
          <a:p>
            <a:pPr marL="0" indent="0">
              <a:buNone/>
            </a:pPr>
            <a:r>
              <a:rPr lang="en-US" altLang="zh-CN" sz="1800" dirty="0"/>
              <a:t>---- </a:t>
            </a:r>
            <a:r>
              <a:rPr lang="en-US" altLang="zh-CN" sz="1200" dirty="0"/>
              <a:t>AI and Deep Learning in 2017 – A Year in Review--- DECEMBER 31, 2017 BY DENNY BRITZ</a:t>
            </a:r>
          </a:p>
          <a:p>
            <a:endParaRPr lang="en-US" altLang="zh-CN" sz="2400" dirty="0"/>
          </a:p>
          <a:p>
            <a:endParaRPr lang="zh-CN" altLang="en-US" sz="2800" dirty="0"/>
          </a:p>
        </p:txBody>
      </p:sp>
    </p:spTree>
    <p:extLst>
      <p:ext uri="{BB962C8B-B14F-4D97-AF65-F5344CB8AC3E}">
        <p14:creationId xmlns:p14="http://schemas.microsoft.com/office/powerpoint/2010/main" val="534600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439A6-1171-4284-B799-911CE4FD2844}"/>
              </a:ext>
            </a:extLst>
          </p:cNvPr>
          <p:cNvSpPr>
            <a:spLocks noGrp="1"/>
          </p:cNvSpPr>
          <p:nvPr>
            <p:ph type="title"/>
          </p:nvPr>
        </p:nvSpPr>
        <p:spPr/>
        <p:txBody>
          <a:bodyPr/>
          <a:lstStyle/>
          <a:p>
            <a:r>
              <a:rPr lang="en-US" altLang="zh-CN" sz="2800" b="0" dirty="0"/>
              <a:t>Genetic algorithms as a competitive alternative for training deep neural networks</a:t>
            </a:r>
            <a:endParaRPr lang="zh-CN" altLang="en-US" sz="2800" dirty="0"/>
          </a:p>
        </p:txBody>
      </p:sp>
      <p:pic>
        <p:nvPicPr>
          <p:cNvPr id="4" name="frostbite_ga_noframeskip">
            <a:hlinkClick r:id="" action="ppaction://media"/>
            <a:extLst>
              <a:ext uri="{FF2B5EF4-FFF2-40B4-BE49-F238E27FC236}">
                <a16:creationId xmlns:a16="http://schemas.microsoft.com/office/drawing/2014/main" id="{0B9DB2ED-772F-4513-A81D-1B0AAD1C1AB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971600" y="1633865"/>
            <a:ext cx="2933716" cy="3850761"/>
          </a:xfrm>
        </p:spPr>
      </p:pic>
      <p:pic>
        <p:nvPicPr>
          <p:cNvPr id="5" name="asteroids_ga_noskip">
            <a:hlinkClick r:id="" action="ppaction://media"/>
            <a:extLst>
              <a:ext uri="{FF2B5EF4-FFF2-40B4-BE49-F238E27FC236}">
                <a16:creationId xmlns:a16="http://schemas.microsoft.com/office/drawing/2014/main" id="{A1C475F3-16C6-4959-8A30-AC855306F49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91238" y="1556792"/>
            <a:ext cx="2933716" cy="3850502"/>
          </a:xfrm>
          <a:prstGeom prst="rect">
            <a:avLst/>
          </a:prstGeom>
        </p:spPr>
      </p:pic>
      <p:sp>
        <p:nvSpPr>
          <p:cNvPr id="6" name="矩形 5">
            <a:extLst>
              <a:ext uri="{FF2B5EF4-FFF2-40B4-BE49-F238E27FC236}">
                <a16:creationId xmlns:a16="http://schemas.microsoft.com/office/drawing/2014/main" id="{228550AE-0152-425F-BB4C-186E016EF533}"/>
              </a:ext>
            </a:extLst>
          </p:cNvPr>
          <p:cNvSpPr/>
          <p:nvPr/>
        </p:nvSpPr>
        <p:spPr>
          <a:xfrm>
            <a:off x="512498" y="5517232"/>
            <a:ext cx="4059502" cy="523220"/>
          </a:xfrm>
          <a:prstGeom prst="rect">
            <a:avLst/>
          </a:prstGeom>
        </p:spPr>
        <p:txBody>
          <a:bodyPr wrap="square">
            <a:spAutoFit/>
          </a:bodyPr>
          <a:lstStyle/>
          <a:p>
            <a:r>
              <a:rPr lang="en-US" altLang="zh-CN" sz="1400" dirty="0"/>
              <a:t>This GA policy scores 10,500 on Frostbite. DQN, AC3, and ES score less than 1,000 on this game.</a:t>
            </a:r>
            <a:endParaRPr lang="zh-CN" altLang="en-US" sz="1400" dirty="0"/>
          </a:p>
        </p:txBody>
      </p:sp>
      <p:sp>
        <p:nvSpPr>
          <p:cNvPr id="7" name="矩形 6">
            <a:extLst>
              <a:ext uri="{FF2B5EF4-FFF2-40B4-BE49-F238E27FC236}">
                <a16:creationId xmlns:a16="http://schemas.microsoft.com/office/drawing/2014/main" id="{54D7C99C-339F-4D62-B7B9-7AD1208D23E2}"/>
              </a:ext>
            </a:extLst>
          </p:cNvPr>
          <p:cNvSpPr/>
          <p:nvPr/>
        </p:nvSpPr>
        <p:spPr>
          <a:xfrm>
            <a:off x="4860032" y="5515458"/>
            <a:ext cx="3753214" cy="523220"/>
          </a:xfrm>
          <a:prstGeom prst="rect">
            <a:avLst/>
          </a:prstGeom>
        </p:spPr>
        <p:txBody>
          <a:bodyPr wrap="square">
            <a:spAutoFit/>
          </a:bodyPr>
          <a:lstStyle/>
          <a:p>
            <a:r>
              <a:rPr lang="en-US" altLang="zh-CN" sz="1400" dirty="0"/>
              <a:t>The GA plays Asteroids well. It outperforms DQN and ES on average, but not A3C.</a:t>
            </a:r>
            <a:endParaRPr lang="zh-CN" altLang="en-US" sz="1400" dirty="0"/>
          </a:p>
        </p:txBody>
      </p:sp>
    </p:spTree>
    <p:extLst>
      <p:ext uri="{BB962C8B-B14F-4D97-AF65-F5344CB8AC3E}">
        <p14:creationId xmlns:p14="http://schemas.microsoft.com/office/powerpoint/2010/main" val="736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0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2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defTabSz="912813" eaLnBrk="1" hangingPunct="1"/>
            <a:r>
              <a:rPr lang="en-US" altLang="zh-CN" dirty="0"/>
              <a:t>Framework of EC</a:t>
            </a:r>
            <a:endParaRPr lang="en-US" altLang="zh-CN" dirty="0">
              <a:ea typeface="宋体" pitchFamily="2" charset="-122"/>
            </a:endParaRPr>
          </a:p>
        </p:txBody>
      </p:sp>
      <p:sp>
        <p:nvSpPr>
          <p:cNvPr id="8196" name="Slide Number Placeholder 6"/>
          <p:cNvSpPr>
            <a:spLocks noGrp="1"/>
          </p:cNvSpPr>
          <p:nvPr>
            <p:ph type="sldNum" sz="quarter" idx="12"/>
          </p:nvPr>
        </p:nvSpPr>
        <p:spPr bwMode="auto">
          <a:noFill/>
          <a:ln>
            <a:miter lim="800000"/>
            <a:headEnd/>
            <a:tailEnd/>
          </a:ln>
        </p:spPr>
        <p:txBody>
          <a:bodyPr/>
          <a:lstStyle/>
          <a:p>
            <a:endParaRPr lang="en-US" altLang="zh-CN" dirty="0"/>
          </a:p>
        </p:txBody>
      </p:sp>
      <p:sp>
        <p:nvSpPr>
          <p:cNvPr id="6" name="矩形 5"/>
          <p:cNvSpPr/>
          <p:nvPr/>
        </p:nvSpPr>
        <p:spPr>
          <a:xfrm>
            <a:off x="214282" y="3571876"/>
            <a:ext cx="1285884" cy="71438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AU" altLang="zh-CN" sz="1800" b="1" dirty="0">
                <a:solidFill>
                  <a:schemeClr val="tx1"/>
                </a:solidFill>
              </a:rPr>
              <a:t>Problem</a:t>
            </a:r>
            <a:endParaRPr lang="zh-CN" altLang="en-US" sz="1800" b="1" dirty="0">
              <a:solidFill>
                <a:schemeClr val="tx1"/>
              </a:solidFill>
            </a:endParaRPr>
          </a:p>
        </p:txBody>
      </p:sp>
      <p:sp>
        <p:nvSpPr>
          <p:cNvPr id="7" name="矩形 6"/>
          <p:cNvSpPr/>
          <p:nvPr/>
        </p:nvSpPr>
        <p:spPr>
          <a:xfrm>
            <a:off x="2214546" y="3143248"/>
            <a:ext cx="1357322" cy="171451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normAutofit fontScale="55000" lnSpcReduction="20000"/>
          </a:bodyPr>
          <a:lstStyle/>
          <a:p>
            <a:pPr algn="ctr"/>
            <a:r>
              <a:rPr lang="en-AU" altLang="zh-CN" dirty="0">
                <a:solidFill>
                  <a:schemeClr val="tx1"/>
                </a:solidFill>
              </a:rPr>
              <a:t>Coding</a:t>
            </a:r>
          </a:p>
          <a:p>
            <a:pPr algn="ctr"/>
            <a:endParaRPr lang="en-AU" altLang="zh-CN" dirty="0">
              <a:solidFill>
                <a:schemeClr val="tx1"/>
              </a:solidFill>
            </a:endParaRPr>
          </a:p>
          <a:p>
            <a:pPr algn="ctr"/>
            <a:r>
              <a:rPr lang="en-AU" altLang="zh-CN" dirty="0">
                <a:solidFill>
                  <a:schemeClr val="tx1"/>
                </a:solidFill>
              </a:rPr>
              <a:t>Objective Function</a:t>
            </a:r>
          </a:p>
          <a:p>
            <a:pPr algn="ctr"/>
            <a:endParaRPr lang="en-AU" altLang="zh-CN" dirty="0">
              <a:solidFill>
                <a:schemeClr val="tx1"/>
              </a:solidFill>
            </a:endParaRPr>
          </a:p>
          <a:p>
            <a:pPr algn="ctr"/>
            <a:r>
              <a:rPr lang="en-AU" altLang="zh-CN" dirty="0">
                <a:solidFill>
                  <a:schemeClr val="tx1"/>
                </a:solidFill>
              </a:rPr>
              <a:t>Domain Knowledge</a:t>
            </a:r>
            <a:endParaRPr lang="zh-CN" altLang="en-US" dirty="0">
              <a:solidFill>
                <a:schemeClr val="tx1"/>
              </a:solidFill>
            </a:endParaRPr>
          </a:p>
        </p:txBody>
      </p:sp>
      <p:sp>
        <p:nvSpPr>
          <p:cNvPr id="8" name="右箭头 7"/>
          <p:cNvSpPr/>
          <p:nvPr/>
        </p:nvSpPr>
        <p:spPr>
          <a:xfrm>
            <a:off x="1643042" y="3857628"/>
            <a:ext cx="428628" cy="214314"/>
          </a:xfrm>
          <a:prstGeom prst="rightArrow">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9" name="图示 8"/>
          <p:cNvGraphicFramePr/>
          <p:nvPr>
            <p:extLst>
              <p:ext uri="{D42A27DB-BD31-4B8C-83A1-F6EECF244321}">
                <p14:modId xmlns:p14="http://schemas.microsoft.com/office/powerpoint/2010/main" val="2883427907"/>
              </p:ext>
            </p:extLst>
          </p:nvPr>
        </p:nvGraphicFramePr>
        <p:xfrm>
          <a:off x="3500462" y="1857364"/>
          <a:ext cx="5857884" cy="4214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右箭头 9"/>
          <p:cNvSpPr/>
          <p:nvPr/>
        </p:nvSpPr>
        <p:spPr>
          <a:xfrm>
            <a:off x="3714744" y="3857628"/>
            <a:ext cx="428628" cy="214314"/>
          </a:xfrm>
          <a:prstGeom prst="rightArrow">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31613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dgm id="{8A40AA51-3E9A-40DC-BC9D-CB89452B5A46}"/>
                                            </p:graphicEl>
                                          </p:spTgt>
                                        </p:tgtEl>
                                        <p:attrNameLst>
                                          <p:attrName>style.visibility</p:attrName>
                                        </p:attrNameLst>
                                      </p:cBhvr>
                                      <p:to>
                                        <p:strVal val="visible"/>
                                      </p:to>
                                    </p:set>
                                    <p:animEffect transition="in" filter="fade">
                                      <p:cBhvr>
                                        <p:cTn id="27" dur="500"/>
                                        <p:tgtEl>
                                          <p:spTgt spid="9">
                                            <p:graphicEl>
                                              <a:dgm id="{8A40AA51-3E9A-40DC-BC9D-CB89452B5A4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dgm id="{E222BF33-0B5F-45BB-9103-785E96D6DD11}"/>
                                            </p:graphicEl>
                                          </p:spTgt>
                                        </p:tgtEl>
                                        <p:attrNameLst>
                                          <p:attrName>style.visibility</p:attrName>
                                        </p:attrNameLst>
                                      </p:cBhvr>
                                      <p:to>
                                        <p:strVal val="visible"/>
                                      </p:to>
                                    </p:set>
                                    <p:animEffect transition="in" filter="fade">
                                      <p:cBhvr>
                                        <p:cTn id="32" dur="500"/>
                                        <p:tgtEl>
                                          <p:spTgt spid="9">
                                            <p:graphicEl>
                                              <a:dgm id="{E222BF33-0B5F-45BB-9103-785E96D6DD1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graphicEl>
                                              <a:dgm id="{2BA1A574-BB7E-4C7F-A35B-7546AE42A50A}"/>
                                            </p:graphicEl>
                                          </p:spTgt>
                                        </p:tgtEl>
                                        <p:attrNameLst>
                                          <p:attrName>style.visibility</p:attrName>
                                        </p:attrNameLst>
                                      </p:cBhvr>
                                      <p:to>
                                        <p:strVal val="visible"/>
                                      </p:to>
                                    </p:set>
                                    <p:animEffect transition="in" filter="fade">
                                      <p:cBhvr>
                                        <p:cTn id="37" dur="500"/>
                                        <p:tgtEl>
                                          <p:spTgt spid="9">
                                            <p:graphicEl>
                                              <a:dgm id="{2BA1A574-BB7E-4C7F-A35B-7546AE42A50A}"/>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graphicEl>
                                              <a:dgm id="{F6C10349-1121-4FAC-8AA0-040F682F8C48}"/>
                                            </p:graphicEl>
                                          </p:spTgt>
                                        </p:tgtEl>
                                        <p:attrNameLst>
                                          <p:attrName>style.visibility</p:attrName>
                                        </p:attrNameLst>
                                      </p:cBhvr>
                                      <p:to>
                                        <p:strVal val="visible"/>
                                      </p:to>
                                    </p:set>
                                    <p:animEffect transition="in" filter="fade">
                                      <p:cBhvr>
                                        <p:cTn id="40" dur="500"/>
                                        <p:tgtEl>
                                          <p:spTgt spid="9">
                                            <p:graphicEl>
                                              <a:dgm id="{F6C10349-1121-4FAC-8AA0-040F682F8C48}"/>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graphicEl>
                                              <a:dgm id="{52518296-1E59-4E81-9DA9-9D67A0E20C4A}"/>
                                            </p:graphicEl>
                                          </p:spTgt>
                                        </p:tgtEl>
                                        <p:attrNameLst>
                                          <p:attrName>style.visibility</p:attrName>
                                        </p:attrNameLst>
                                      </p:cBhvr>
                                      <p:to>
                                        <p:strVal val="visible"/>
                                      </p:to>
                                    </p:set>
                                    <p:animEffect transition="in" filter="fade">
                                      <p:cBhvr>
                                        <p:cTn id="45" dur="500"/>
                                        <p:tgtEl>
                                          <p:spTgt spid="9">
                                            <p:graphicEl>
                                              <a:dgm id="{52518296-1E59-4E81-9DA9-9D67A0E20C4A}"/>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graphicEl>
                                              <a:dgm id="{3FFA5889-C0C4-4932-86EF-67D3CB503269}"/>
                                            </p:graphicEl>
                                          </p:spTgt>
                                        </p:tgtEl>
                                        <p:attrNameLst>
                                          <p:attrName>style.visibility</p:attrName>
                                        </p:attrNameLst>
                                      </p:cBhvr>
                                      <p:to>
                                        <p:strVal val="visible"/>
                                      </p:to>
                                    </p:set>
                                    <p:animEffect transition="in" filter="fade">
                                      <p:cBhvr>
                                        <p:cTn id="48" dur="500"/>
                                        <p:tgtEl>
                                          <p:spTgt spid="9">
                                            <p:graphicEl>
                                              <a:dgm id="{3FFA5889-C0C4-4932-86EF-67D3CB503269}"/>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graphicEl>
                                              <a:dgm id="{541815A2-B892-4AAB-A31C-72F62121433C}"/>
                                            </p:graphicEl>
                                          </p:spTgt>
                                        </p:tgtEl>
                                        <p:attrNameLst>
                                          <p:attrName>style.visibility</p:attrName>
                                        </p:attrNameLst>
                                      </p:cBhvr>
                                      <p:to>
                                        <p:strVal val="visible"/>
                                      </p:to>
                                    </p:set>
                                    <p:animEffect transition="in" filter="fade">
                                      <p:cBhvr>
                                        <p:cTn id="53" dur="500"/>
                                        <p:tgtEl>
                                          <p:spTgt spid="9">
                                            <p:graphicEl>
                                              <a:dgm id="{541815A2-B892-4AAB-A31C-72F62121433C}"/>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graphicEl>
                                              <a:dgm id="{CFB845B7-6938-4718-BA5D-46022EDDD453}"/>
                                            </p:graphicEl>
                                          </p:spTgt>
                                        </p:tgtEl>
                                        <p:attrNameLst>
                                          <p:attrName>style.visibility</p:attrName>
                                        </p:attrNameLst>
                                      </p:cBhvr>
                                      <p:to>
                                        <p:strVal val="visible"/>
                                      </p:to>
                                    </p:set>
                                    <p:animEffect transition="in" filter="fade">
                                      <p:cBhvr>
                                        <p:cTn id="56" dur="500"/>
                                        <p:tgtEl>
                                          <p:spTgt spid="9">
                                            <p:graphicEl>
                                              <a:dgm id="{CFB845B7-6938-4718-BA5D-46022EDDD453}"/>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graphicEl>
                                              <a:dgm id="{F8B4A76C-1EC2-4DA0-B172-6E5E3BBD8E24}"/>
                                            </p:graphicEl>
                                          </p:spTgt>
                                        </p:tgtEl>
                                        <p:attrNameLst>
                                          <p:attrName>style.visibility</p:attrName>
                                        </p:attrNameLst>
                                      </p:cBhvr>
                                      <p:to>
                                        <p:strVal val="visible"/>
                                      </p:to>
                                    </p:set>
                                    <p:animEffect transition="in" filter="fade">
                                      <p:cBhvr>
                                        <p:cTn id="59" dur="500"/>
                                        <p:tgtEl>
                                          <p:spTgt spid="9">
                                            <p:graphicEl>
                                              <a:dgm id="{F8B4A76C-1EC2-4DA0-B172-6E5E3BBD8E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Graphic spid="9" grpId="0">
        <p:bldSub>
          <a:bldDgm bld="one"/>
        </p:bldSub>
      </p:bldGraphic>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1CFB4E-7CBD-4576-B56A-7C1D30181BFB}"/>
              </a:ext>
            </a:extLst>
          </p:cNvPr>
          <p:cNvSpPr>
            <a:spLocks noGrp="1"/>
          </p:cNvSpPr>
          <p:nvPr>
            <p:ph type="title"/>
          </p:nvPr>
        </p:nvSpPr>
        <p:spPr/>
        <p:txBody>
          <a:bodyPr/>
          <a:lstStyle/>
          <a:p>
            <a:r>
              <a:rPr lang="en-US" altLang="zh-CN" dirty="0"/>
              <a:t>Safe mutations through gradient computations</a:t>
            </a:r>
            <a:endParaRPr lang="zh-CN" altLang="en-US" dirty="0"/>
          </a:p>
        </p:txBody>
      </p:sp>
      <p:pic>
        <p:nvPicPr>
          <p:cNvPr id="4" name="mutation_composite_blog">
            <a:hlinkClick r:id="" action="ppaction://media"/>
            <a:extLst>
              <a:ext uri="{FF2B5EF4-FFF2-40B4-BE49-F238E27FC236}">
                <a16:creationId xmlns:a16="http://schemas.microsoft.com/office/drawing/2014/main" id="{F2974AA4-ED46-4C13-B31F-8EBFBB8AB7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87624" y="1484784"/>
            <a:ext cx="6406480" cy="3523826"/>
          </a:xfrm>
        </p:spPr>
      </p:pic>
      <p:sp>
        <p:nvSpPr>
          <p:cNvPr id="5" name="矩形 4">
            <a:extLst>
              <a:ext uri="{FF2B5EF4-FFF2-40B4-BE49-F238E27FC236}">
                <a16:creationId xmlns:a16="http://schemas.microsoft.com/office/drawing/2014/main" id="{E1A6A816-A21C-4271-8306-7B725C657684}"/>
              </a:ext>
            </a:extLst>
          </p:cNvPr>
          <p:cNvSpPr/>
          <p:nvPr/>
        </p:nvSpPr>
        <p:spPr>
          <a:xfrm>
            <a:off x="503548" y="5157192"/>
            <a:ext cx="8136904" cy="954107"/>
          </a:xfrm>
          <a:prstGeom prst="rect">
            <a:avLst/>
          </a:prstGeom>
        </p:spPr>
        <p:txBody>
          <a:bodyPr wrap="square">
            <a:spAutoFit/>
          </a:bodyPr>
          <a:lstStyle/>
          <a:p>
            <a:r>
              <a:rPr lang="en-US" altLang="zh-CN" sz="1400" dirty="0"/>
              <a:t>Both animations show a batch of mutations of a single network that could solve the maze (with start at lower left and goal at upper left). Normal mutations mostly lose the ability to reach the end while safe mutations largely preserve it while still yielding diversity, illustrating the significant advantage of mutating safely.</a:t>
            </a:r>
            <a:endParaRPr lang="zh-CN" altLang="en-US" sz="1400" dirty="0"/>
          </a:p>
        </p:txBody>
      </p:sp>
    </p:spTree>
    <p:extLst>
      <p:ext uri="{BB962C8B-B14F-4D97-AF65-F5344CB8AC3E}">
        <p14:creationId xmlns:p14="http://schemas.microsoft.com/office/powerpoint/2010/main" val="89342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F0B801-150D-43A5-A955-F82BEF6C411A}"/>
              </a:ext>
            </a:extLst>
          </p:cNvPr>
          <p:cNvSpPr>
            <a:spLocks noGrp="1"/>
          </p:cNvSpPr>
          <p:nvPr>
            <p:ph type="title"/>
          </p:nvPr>
        </p:nvSpPr>
        <p:spPr/>
        <p:txBody>
          <a:bodyPr/>
          <a:lstStyle/>
          <a:p>
            <a:r>
              <a:rPr lang="en-US" altLang="zh-CN" sz="4000" dirty="0"/>
              <a:t>How ES relates to </a:t>
            </a:r>
            <a:r>
              <a:rPr lang="en-US" altLang="zh-CN" sz="4000" b="0" dirty="0"/>
              <a:t>stochastic gradient descent (</a:t>
            </a:r>
            <a:r>
              <a:rPr lang="en-US" altLang="zh-CN" sz="4000" dirty="0"/>
              <a:t>SGD)</a:t>
            </a:r>
            <a:endParaRPr lang="zh-CN" altLang="en-US" sz="4000" dirty="0"/>
          </a:p>
        </p:txBody>
      </p:sp>
      <p:pic>
        <p:nvPicPr>
          <p:cNvPr id="4" name="3x3_montage_8_seconds-2-1">
            <a:hlinkClick r:id="" action="ppaction://media"/>
            <a:extLst>
              <a:ext uri="{FF2B5EF4-FFF2-40B4-BE49-F238E27FC236}">
                <a16:creationId xmlns:a16="http://schemas.microsoft.com/office/drawing/2014/main" id="{A60A7B54-F594-45DB-B14F-223A790C98C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87624" y="1412776"/>
            <a:ext cx="6701630" cy="3605411"/>
          </a:xfrm>
        </p:spPr>
      </p:pic>
      <p:sp>
        <p:nvSpPr>
          <p:cNvPr id="5" name="矩形 4">
            <a:extLst>
              <a:ext uri="{FF2B5EF4-FFF2-40B4-BE49-F238E27FC236}">
                <a16:creationId xmlns:a16="http://schemas.microsoft.com/office/drawing/2014/main" id="{0BA12411-6D71-4169-9584-8BFDE9023D8B}"/>
              </a:ext>
            </a:extLst>
          </p:cNvPr>
          <p:cNvSpPr/>
          <p:nvPr/>
        </p:nvSpPr>
        <p:spPr>
          <a:xfrm>
            <a:off x="395536" y="5229200"/>
            <a:ext cx="8352928" cy="738664"/>
          </a:xfrm>
          <a:prstGeom prst="rect">
            <a:avLst/>
          </a:prstGeom>
        </p:spPr>
        <p:txBody>
          <a:bodyPr wrap="square">
            <a:spAutoFit/>
          </a:bodyPr>
          <a:lstStyle/>
          <a:p>
            <a:r>
              <a:rPr lang="en-US" altLang="zh-CN" sz="1400" dirty="0"/>
              <a:t>Random perturbations of the weights of a walker learned by TRPO lead to significantly less stable gaits than random perturbations of a walker of equivalent quality evolved by ES. The original learned walkers are at the center of each nine-frame composite.</a:t>
            </a:r>
            <a:endParaRPr lang="zh-CN" altLang="en-US" sz="1400" dirty="0"/>
          </a:p>
        </p:txBody>
      </p:sp>
    </p:spTree>
    <p:extLst>
      <p:ext uri="{BB962C8B-B14F-4D97-AF65-F5344CB8AC3E}">
        <p14:creationId xmlns:p14="http://schemas.microsoft.com/office/powerpoint/2010/main" val="268917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72BBE2-A912-4F44-BCD2-1B419B57FAEA}"/>
              </a:ext>
            </a:extLst>
          </p:cNvPr>
          <p:cNvSpPr>
            <a:spLocks noGrp="1"/>
          </p:cNvSpPr>
          <p:nvPr>
            <p:ph type="title"/>
          </p:nvPr>
        </p:nvSpPr>
        <p:spPr/>
        <p:txBody>
          <a:bodyPr/>
          <a:lstStyle/>
          <a:p>
            <a:r>
              <a:rPr lang="en-US" altLang="zh-CN" dirty="0"/>
              <a:t>ES is not just traditional finite differences</a:t>
            </a:r>
            <a:endParaRPr lang="zh-CN" altLang="en-US" dirty="0"/>
          </a:p>
        </p:txBody>
      </p:sp>
      <p:pic>
        <p:nvPicPr>
          <p:cNvPr id="4" name="gradient_gap_composite">
            <a:hlinkClick r:id="" action="ppaction://media"/>
            <a:extLst>
              <a:ext uri="{FF2B5EF4-FFF2-40B4-BE49-F238E27FC236}">
                <a16:creationId xmlns:a16="http://schemas.microsoft.com/office/drawing/2014/main" id="{5D801194-CA3C-4070-A767-13C584B975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90711" y="1698685"/>
            <a:ext cx="4462671" cy="2232247"/>
          </a:xfrm>
        </p:spPr>
      </p:pic>
      <p:pic>
        <p:nvPicPr>
          <p:cNvPr id="6" name="narrowing_path_composite">
            <a:hlinkClick r:id="" action="ppaction://media"/>
            <a:extLst>
              <a:ext uri="{FF2B5EF4-FFF2-40B4-BE49-F238E27FC236}">
                <a16:creationId xmlns:a16="http://schemas.microsoft.com/office/drawing/2014/main" id="{4C78AA4B-1E35-4E48-992F-27000D37512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417308" y="1710197"/>
            <a:ext cx="4463421" cy="2232248"/>
          </a:xfrm>
          <a:prstGeom prst="rect">
            <a:avLst/>
          </a:prstGeom>
        </p:spPr>
      </p:pic>
      <p:sp>
        <p:nvSpPr>
          <p:cNvPr id="7" name="矩形 6">
            <a:extLst>
              <a:ext uri="{FF2B5EF4-FFF2-40B4-BE49-F238E27FC236}">
                <a16:creationId xmlns:a16="http://schemas.microsoft.com/office/drawing/2014/main" id="{8395D8C1-A1EB-4A85-B04A-AECEBCA45284}"/>
              </a:ext>
            </a:extLst>
          </p:cNvPr>
          <p:cNvSpPr/>
          <p:nvPr/>
        </p:nvSpPr>
        <p:spPr>
          <a:xfrm>
            <a:off x="395536" y="4262212"/>
            <a:ext cx="3888432" cy="954107"/>
          </a:xfrm>
          <a:prstGeom prst="rect">
            <a:avLst/>
          </a:prstGeom>
        </p:spPr>
        <p:txBody>
          <a:bodyPr wrap="square">
            <a:spAutoFit/>
          </a:bodyPr>
          <a:lstStyle/>
          <a:p>
            <a:r>
              <a:rPr lang="en-US" altLang="zh-CN" sz="1400" dirty="0"/>
              <a:t>Traditional finite differences (gradient descent) cannot cross a narrow gap of low fitness while ES easily crosses it to find higher fitness on the other side.</a:t>
            </a:r>
            <a:endParaRPr lang="zh-CN" altLang="en-US" sz="1400" dirty="0"/>
          </a:p>
        </p:txBody>
      </p:sp>
      <p:sp>
        <p:nvSpPr>
          <p:cNvPr id="8" name="矩形 7">
            <a:extLst>
              <a:ext uri="{FF2B5EF4-FFF2-40B4-BE49-F238E27FC236}">
                <a16:creationId xmlns:a16="http://schemas.microsoft.com/office/drawing/2014/main" id="{3D6E3A76-905A-4D03-B51C-88303454AAD1}"/>
              </a:ext>
            </a:extLst>
          </p:cNvPr>
          <p:cNvSpPr/>
          <p:nvPr/>
        </p:nvSpPr>
        <p:spPr>
          <a:xfrm>
            <a:off x="4572000" y="4154489"/>
            <a:ext cx="4471301" cy="1169551"/>
          </a:xfrm>
          <a:prstGeom prst="rect">
            <a:avLst/>
          </a:prstGeom>
        </p:spPr>
        <p:txBody>
          <a:bodyPr wrap="square">
            <a:spAutoFit/>
          </a:bodyPr>
          <a:lstStyle/>
          <a:p>
            <a:r>
              <a:rPr lang="en-US" altLang="zh-CN" sz="1400" dirty="0"/>
              <a:t>ES stalls as a path of high fitness narrows, while traditional finite differences (gradient descent) traverses the same path with no problem, illustrating along with the previous video the distinction and trade-offs between the two different approaches.</a:t>
            </a:r>
            <a:endParaRPr lang="zh-CN" altLang="en-US" sz="1400" dirty="0"/>
          </a:p>
        </p:txBody>
      </p:sp>
    </p:spTree>
    <p:extLst>
      <p:ext uri="{BB962C8B-B14F-4D97-AF65-F5344CB8AC3E}">
        <p14:creationId xmlns:p14="http://schemas.microsoft.com/office/powerpoint/2010/main" val="229735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9C87A-D361-4854-8B7D-2E7AADDC9B39}"/>
              </a:ext>
            </a:extLst>
          </p:cNvPr>
          <p:cNvSpPr>
            <a:spLocks noGrp="1"/>
          </p:cNvSpPr>
          <p:nvPr>
            <p:ph type="title"/>
          </p:nvPr>
        </p:nvSpPr>
        <p:spPr/>
        <p:txBody>
          <a:bodyPr/>
          <a:lstStyle/>
          <a:p>
            <a:r>
              <a:rPr lang="en-US" altLang="zh-CN" dirty="0"/>
              <a:t>Improving exploration in ES</a:t>
            </a:r>
            <a:endParaRPr lang="zh-CN" altLang="en-US" dirty="0"/>
          </a:p>
        </p:txBody>
      </p:sp>
      <p:pic>
        <p:nvPicPr>
          <p:cNvPr id="4" name="seaquest_nsres">
            <a:hlinkClick r:id="" action="ppaction://media"/>
            <a:extLst>
              <a:ext uri="{FF2B5EF4-FFF2-40B4-BE49-F238E27FC236}">
                <a16:creationId xmlns:a16="http://schemas.microsoft.com/office/drawing/2014/main" id="{7D745652-211E-4383-955D-B105E453313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016940" y="1673120"/>
            <a:ext cx="2376264" cy="3119055"/>
          </a:xfrm>
        </p:spPr>
      </p:pic>
      <p:pic>
        <p:nvPicPr>
          <p:cNvPr id="36866" name="Picture 2" descr="https://eng.uber.com/wp-content/uploads/2017/12/image1-3-1024x628.png">
            <a:extLst>
              <a:ext uri="{FF2B5EF4-FFF2-40B4-BE49-F238E27FC236}">
                <a16:creationId xmlns:a16="http://schemas.microsoft.com/office/drawing/2014/main" id="{7AEBA7C2-AB86-418E-9A23-1A2EFE987C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772" y="2324412"/>
            <a:ext cx="3327027" cy="2040692"/>
          </a:xfrm>
          <a:prstGeom prst="rect">
            <a:avLst/>
          </a:prstGeom>
          <a:noFill/>
          <a:extLst>
            <a:ext uri="{909E8E84-426E-40DD-AFC4-6F175D3DCCD1}">
              <a14:hiddenFill xmlns:a14="http://schemas.microsoft.com/office/drawing/2010/main">
                <a:solidFill>
                  <a:srgbClr val="FFFFFF"/>
                </a:solidFill>
              </a14:hiddenFill>
            </a:ext>
          </a:extLst>
        </p:spPr>
      </p:pic>
      <p:pic>
        <p:nvPicPr>
          <p:cNvPr id="6" name="seaquest_es">
            <a:hlinkClick r:id="" action="ppaction://media"/>
            <a:extLst>
              <a:ext uri="{FF2B5EF4-FFF2-40B4-BE49-F238E27FC236}">
                <a16:creationId xmlns:a16="http://schemas.microsoft.com/office/drawing/2014/main" id="{888BFDEE-E994-463D-977A-ED80F5FC6DAE}"/>
              </a:ext>
            </a:extLst>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395536" y="1679876"/>
            <a:ext cx="2376264" cy="3118847"/>
          </a:xfrm>
          <a:prstGeom prst="rect">
            <a:avLst/>
          </a:prstGeom>
        </p:spPr>
      </p:pic>
      <p:sp>
        <p:nvSpPr>
          <p:cNvPr id="7" name="矩形 6">
            <a:extLst>
              <a:ext uri="{FF2B5EF4-FFF2-40B4-BE49-F238E27FC236}">
                <a16:creationId xmlns:a16="http://schemas.microsoft.com/office/drawing/2014/main" id="{DF14FA1B-11D0-43D8-9C4E-9A6B8A93A125}"/>
              </a:ext>
            </a:extLst>
          </p:cNvPr>
          <p:cNvSpPr/>
          <p:nvPr/>
        </p:nvSpPr>
        <p:spPr>
          <a:xfrm>
            <a:off x="694428" y="4897294"/>
            <a:ext cx="8449572" cy="369332"/>
          </a:xfrm>
          <a:prstGeom prst="rect">
            <a:avLst/>
          </a:prstGeom>
        </p:spPr>
        <p:txBody>
          <a:bodyPr wrap="square">
            <a:spAutoFit/>
          </a:bodyPr>
          <a:lstStyle/>
          <a:p>
            <a:r>
              <a:rPr lang="en-US" altLang="zh-CN" sz="1800" dirty="0"/>
              <a:t>    ES	                          ES w/ Exploration	               Reward During Training </a:t>
            </a:r>
            <a:endParaRPr lang="zh-CN" altLang="en-US" sz="1800" dirty="0"/>
          </a:p>
        </p:txBody>
      </p:sp>
      <p:sp>
        <p:nvSpPr>
          <p:cNvPr id="8" name="矩形 7">
            <a:extLst>
              <a:ext uri="{FF2B5EF4-FFF2-40B4-BE49-F238E27FC236}">
                <a16:creationId xmlns:a16="http://schemas.microsoft.com/office/drawing/2014/main" id="{16B8B8AD-B43C-486D-B039-101DB6039E8F}"/>
              </a:ext>
            </a:extLst>
          </p:cNvPr>
          <p:cNvSpPr/>
          <p:nvPr/>
        </p:nvSpPr>
        <p:spPr>
          <a:xfrm>
            <a:off x="285936" y="5394116"/>
            <a:ext cx="8858294" cy="738664"/>
          </a:xfrm>
          <a:prstGeom prst="rect">
            <a:avLst/>
          </a:prstGeom>
        </p:spPr>
        <p:txBody>
          <a:bodyPr wrap="square">
            <a:spAutoFit/>
          </a:bodyPr>
          <a:lstStyle/>
          <a:p>
            <a:r>
              <a:rPr lang="en-US" altLang="zh-CN" sz="1400" dirty="0"/>
              <a:t>With our hyperparameters, ES converges quickly to a local optimum of not coming up for oxygen because doing so temporarily foregoes earning reward. With exploration, however, the agent learns to come up for oxygen and thus accrue much higher rewards in the future.</a:t>
            </a:r>
            <a:endParaRPr lang="zh-CN" altLang="en-US" sz="1400" dirty="0"/>
          </a:p>
        </p:txBody>
      </p:sp>
    </p:spTree>
    <p:extLst>
      <p:ext uri="{BB962C8B-B14F-4D97-AF65-F5344CB8AC3E}">
        <p14:creationId xmlns:p14="http://schemas.microsoft.com/office/powerpoint/2010/main" val="244264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3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56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mute="1">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4AC54-48E3-4750-9A5E-412DD2B73B45}"/>
              </a:ext>
            </a:extLst>
          </p:cNvPr>
          <p:cNvSpPr>
            <a:spLocks noGrp="1"/>
          </p:cNvSpPr>
          <p:nvPr>
            <p:ph type="title"/>
          </p:nvPr>
        </p:nvSpPr>
        <p:spPr/>
        <p:txBody>
          <a:bodyPr/>
          <a:lstStyle/>
          <a:p>
            <a:r>
              <a:rPr lang="en-US" altLang="zh-CN" dirty="0"/>
              <a:t>Improving exploration in ES </a:t>
            </a:r>
            <a:endParaRPr lang="zh-CN" altLang="en-US" dirty="0"/>
          </a:p>
        </p:txBody>
      </p:sp>
      <p:pic>
        <p:nvPicPr>
          <p:cNvPr id="4" name="es_final">
            <a:hlinkClick r:id="" action="ppaction://media"/>
            <a:extLst>
              <a:ext uri="{FF2B5EF4-FFF2-40B4-BE49-F238E27FC236}">
                <a16:creationId xmlns:a16="http://schemas.microsoft.com/office/drawing/2014/main" id="{FE2D4FE0-2D4B-4FB3-BEFE-3E4D385B87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69541" y="1700808"/>
            <a:ext cx="2770945" cy="3022848"/>
          </a:xfrm>
        </p:spPr>
      </p:pic>
      <p:pic>
        <p:nvPicPr>
          <p:cNvPr id="37890" name="Picture 2" descr="https://eng.uber.com/wp-content/uploads/2017/12/image2-2.png">
            <a:extLst>
              <a:ext uri="{FF2B5EF4-FFF2-40B4-BE49-F238E27FC236}">
                <a16:creationId xmlns:a16="http://schemas.microsoft.com/office/drawing/2014/main" id="{479C1F66-E016-4BC6-A8C2-2226420781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4384" y="2420888"/>
            <a:ext cx="2870075" cy="1833241"/>
          </a:xfrm>
          <a:prstGeom prst="rect">
            <a:avLst/>
          </a:prstGeom>
          <a:noFill/>
          <a:extLst>
            <a:ext uri="{909E8E84-426E-40DD-AFC4-6F175D3DCCD1}">
              <a14:hiddenFill xmlns:a14="http://schemas.microsoft.com/office/drawing/2010/main">
                <a:solidFill>
                  <a:srgbClr val="FFFFFF"/>
                </a:solidFill>
              </a14:hiddenFill>
            </a:ext>
          </a:extLst>
        </p:spPr>
      </p:pic>
      <p:pic>
        <p:nvPicPr>
          <p:cNvPr id="5" name="nsres_final-1">
            <a:hlinkClick r:id="" action="ppaction://media"/>
            <a:extLst>
              <a:ext uri="{FF2B5EF4-FFF2-40B4-BE49-F238E27FC236}">
                <a16:creationId xmlns:a16="http://schemas.microsoft.com/office/drawing/2014/main" id="{73323F1C-A7A3-44B9-BFBC-8B5E858B6AE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131840" y="1700808"/>
            <a:ext cx="2770945" cy="3022849"/>
          </a:xfrm>
          <a:prstGeom prst="rect">
            <a:avLst/>
          </a:prstGeom>
        </p:spPr>
      </p:pic>
      <p:sp>
        <p:nvSpPr>
          <p:cNvPr id="7" name="矩形 6">
            <a:extLst>
              <a:ext uri="{FF2B5EF4-FFF2-40B4-BE49-F238E27FC236}">
                <a16:creationId xmlns:a16="http://schemas.microsoft.com/office/drawing/2014/main" id="{80F62F9F-C4DA-492B-9C63-F7C814F2D73F}"/>
              </a:ext>
            </a:extLst>
          </p:cNvPr>
          <p:cNvSpPr/>
          <p:nvPr/>
        </p:nvSpPr>
        <p:spPr>
          <a:xfrm>
            <a:off x="694428" y="4897294"/>
            <a:ext cx="8449572" cy="369332"/>
          </a:xfrm>
          <a:prstGeom prst="rect">
            <a:avLst/>
          </a:prstGeom>
        </p:spPr>
        <p:txBody>
          <a:bodyPr wrap="square">
            <a:spAutoFit/>
          </a:bodyPr>
          <a:lstStyle/>
          <a:p>
            <a:r>
              <a:rPr lang="en-US" altLang="zh-CN" sz="1800" dirty="0"/>
              <a:t>    ES	                          ES w/ Exploration	               Reward During Training </a:t>
            </a:r>
            <a:endParaRPr lang="zh-CN" altLang="en-US" sz="1800" dirty="0"/>
          </a:p>
        </p:txBody>
      </p:sp>
      <p:sp>
        <p:nvSpPr>
          <p:cNvPr id="6" name="矩形 5">
            <a:extLst>
              <a:ext uri="{FF2B5EF4-FFF2-40B4-BE49-F238E27FC236}">
                <a16:creationId xmlns:a16="http://schemas.microsoft.com/office/drawing/2014/main" id="{FECF2987-FFD5-4B3F-A48E-4B43346228E4}"/>
              </a:ext>
            </a:extLst>
          </p:cNvPr>
          <p:cNvSpPr/>
          <p:nvPr/>
        </p:nvSpPr>
        <p:spPr>
          <a:xfrm>
            <a:off x="539552" y="5440263"/>
            <a:ext cx="8208912" cy="523220"/>
          </a:xfrm>
          <a:prstGeom prst="rect">
            <a:avLst/>
          </a:prstGeom>
        </p:spPr>
        <p:txBody>
          <a:bodyPr wrap="square">
            <a:spAutoFit/>
          </a:bodyPr>
          <a:lstStyle/>
          <a:p>
            <a:r>
              <a:rPr lang="en-US" altLang="zh-CN" sz="1400" dirty="0"/>
              <a:t>The agent is tasked with running as far forward as it can. ES never learns to escape the deceptive trap. With a pressure to explore, however, one of the agents learns to navigate around the trap.</a:t>
            </a:r>
            <a:endParaRPr lang="zh-CN" altLang="en-US" sz="1400" dirty="0"/>
          </a:p>
        </p:txBody>
      </p:sp>
    </p:spTree>
    <p:extLst>
      <p:ext uri="{BB962C8B-B14F-4D97-AF65-F5344CB8AC3E}">
        <p14:creationId xmlns:p14="http://schemas.microsoft.com/office/powerpoint/2010/main" val="122885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8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2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3CE31-009E-482D-AA0C-A05609F6CF46}"/>
              </a:ext>
            </a:extLst>
          </p:cNvPr>
          <p:cNvSpPr>
            <a:spLocks noGrp="1"/>
          </p:cNvSpPr>
          <p:nvPr>
            <p:ph type="title"/>
          </p:nvPr>
        </p:nvSpPr>
        <p:spPr/>
        <p:txBody>
          <a:bodyPr/>
          <a:lstStyle/>
          <a:p>
            <a:r>
              <a:rPr lang="en-US" altLang="zh-CN" dirty="0"/>
              <a:t>Evolutionary Art</a:t>
            </a:r>
            <a:endParaRPr lang="zh-CN" altLang="en-US" dirty="0"/>
          </a:p>
        </p:txBody>
      </p:sp>
      <p:sp>
        <p:nvSpPr>
          <p:cNvPr id="3" name="内容占位符 2">
            <a:extLst>
              <a:ext uri="{FF2B5EF4-FFF2-40B4-BE49-F238E27FC236}">
                <a16:creationId xmlns:a16="http://schemas.microsoft.com/office/drawing/2014/main" id="{676F7764-365A-46D2-A194-D6FFAF7F75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AF05A28-BC8D-44ED-8DF4-81577D4D187A}"/>
              </a:ext>
            </a:extLst>
          </p:cNvPr>
          <p:cNvPicPr>
            <a:picLocks noChangeAspect="1"/>
          </p:cNvPicPr>
          <p:nvPr/>
        </p:nvPicPr>
        <p:blipFill>
          <a:blip r:embed="rId2"/>
          <a:stretch>
            <a:fillRect/>
          </a:stretch>
        </p:blipFill>
        <p:spPr>
          <a:xfrm>
            <a:off x="4675956" y="1916306"/>
            <a:ext cx="4000500" cy="3533775"/>
          </a:xfrm>
          <a:prstGeom prst="rect">
            <a:avLst/>
          </a:prstGeom>
        </p:spPr>
      </p:pic>
      <p:pic>
        <p:nvPicPr>
          <p:cNvPr id="5" name="图片 4">
            <a:extLst>
              <a:ext uri="{FF2B5EF4-FFF2-40B4-BE49-F238E27FC236}">
                <a16:creationId xmlns:a16="http://schemas.microsoft.com/office/drawing/2014/main" id="{E572D3D4-7CC2-4A3C-8C50-728370A7D274}"/>
              </a:ext>
            </a:extLst>
          </p:cNvPr>
          <p:cNvPicPr>
            <a:picLocks noChangeAspect="1"/>
          </p:cNvPicPr>
          <p:nvPr/>
        </p:nvPicPr>
        <p:blipFill>
          <a:blip r:embed="rId3"/>
          <a:stretch>
            <a:fillRect/>
          </a:stretch>
        </p:blipFill>
        <p:spPr>
          <a:xfrm>
            <a:off x="669218" y="1916306"/>
            <a:ext cx="3717032" cy="3717032"/>
          </a:xfrm>
          <a:prstGeom prst="rect">
            <a:avLst/>
          </a:prstGeom>
        </p:spPr>
      </p:pic>
    </p:spTree>
    <p:extLst>
      <p:ext uri="{BB962C8B-B14F-4D97-AF65-F5344CB8AC3E}">
        <p14:creationId xmlns:p14="http://schemas.microsoft.com/office/powerpoint/2010/main" val="442184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F97783-C003-47CB-9D4D-A4A3CA16A3BE}"/>
              </a:ext>
            </a:extLst>
          </p:cNvPr>
          <p:cNvSpPr>
            <a:spLocks noGrp="1"/>
          </p:cNvSpPr>
          <p:nvPr>
            <p:ph type="title"/>
          </p:nvPr>
        </p:nvSpPr>
        <p:spPr/>
        <p:txBody>
          <a:bodyPr/>
          <a:lstStyle/>
          <a:p>
            <a:r>
              <a:rPr lang="en-US" altLang="zh-CN" dirty="0"/>
              <a:t>Evolutionary Music</a:t>
            </a:r>
            <a:endParaRPr lang="zh-CN" altLang="en-US" dirty="0"/>
          </a:p>
        </p:txBody>
      </p:sp>
      <p:sp>
        <p:nvSpPr>
          <p:cNvPr id="3" name="内容占位符 2">
            <a:extLst>
              <a:ext uri="{FF2B5EF4-FFF2-40B4-BE49-F238E27FC236}">
                <a16:creationId xmlns:a16="http://schemas.microsoft.com/office/drawing/2014/main" id="{5273B6FF-680F-4EA5-875A-9F90280D7984}"/>
              </a:ext>
            </a:extLst>
          </p:cNvPr>
          <p:cNvSpPr>
            <a:spLocks noGrp="1"/>
          </p:cNvSpPr>
          <p:nvPr>
            <p:ph idx="1"/>
          </p:nvPr>
        </p:nvSpPr>
        <p:spPr/>
        <p:txBody>
          <a:bodyPr/>
          <a:lstStyle/>
          <a:p>
            <a:endParaRPr lang="zh-CN" altLang="en-US" dirty="0"/>
          </a:p>
        </p:txBody>
      </p:sp>
      <p:pic>
        <p:nvPicPr>
          <p:cNvPr id="4" name="图片 3">
            <a:hlinkClick r:id="rId2" action="ppaction://hlinkfile"/>
            <a:extLst>
              <a:ext uri="{FF2B5EF4-FFF2-40B4-BE49-F238E27FC236}">
                <a16:creationId xmlns:a16="http://schemas.microsoft.com/office/drawing/2014/main" id="{1B62C2AA-3828-4E7F-A2E4-9710B17A6C3C}"/>
              </a:ext>
            </a:extLst>
          </p:cNvPr>
          <p:cNvPicPr>
            <a:picLocks noChangeAspect="1"/>
          </p:cNvPicPr>
          <p:nvPr/>
        </p:nvPicPr>
        <p:blipFill>
          <a:blip r:embed="rId3"/>
          <a:stretch>
            <a:fillRect/>
          </a:stretch>
        </p:blipFill>
        <p:spPr>
          <a:xfrm>
            <a:off x="3527884" y="2276872"/>
            <a:ext cx="2088232" cy="2304256"/>
          </a:xfrm>
          <a:prstGeom prst="rect">
            <a:avLst/>
          </a:prstGeom>
        </p:spPr>
      </p:pic>
      <p:sp>
        <p:nvSpPr>
          <p:cNvPr id="5" name="矩形 4">
            <a:extLst>
              <a:ext uri="{FF2B5EF4-FFF2-40B4-BE49-F238E27FC236}">
                <a16:creationId xmlns:a16="http://schemas.microsoft.com/office/drawing/2014/main" id="{CE3CCCD6-4BAE-4B01-B05C-96B13B5E7111}"/>
              </a:ext>
            </a:extLst>
          </p:cNvPr>
          <p:cNvSpPr/>
          <p:nvPr/>
        </p:nvSpPr>
        <p:spPr>
          <a:xfrm>
            <a:off x="1043608" y="5157192"/>
            <a:ext cx="7216316" cy="584775"/>
          </a:xfrm>
          <a:prstGeom prst="rect">
            <a:avLst/>
          </a:prstGeom>
        </p:spPr>
        <p:txBody>
          <a:bodyPr wrap="square">
            <a:spAutoFit/>
          </a:bodyPr>
          <a:lstStyle/>
          <a:p>
            <a:r>
              <a:rPr lang="en-US" altLang="zh-CN" dirty="0"/>
              <a:t>http://www.geneffects.com/musing/</a:t>
            </a:r>
            <a:endParaRPr lang="zh-CN" altLang="en-US" dirty="0"/>
          </a:p>
        </p:txBody>
      </p:sp>
    </p:spTree>
    <p:extLst>
      <p:ext uri="{BB962C8B-B14F-4D97-AF65-F5344CB8AC3E}">
        <p14:creationId xmlns:p14="http://schemas.microsoft.com/office/powerpoint/2010/main" val="2484198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38365BF-BA3F-4BC2-865D-A632593405D5}"/>
              </a:ext>
            </a:extLst>
          </p:cNvPr>
          <p:cNvSpPr>
            <a:spLocks noGrp="1" noChangeArrowheads="1"/>
          </p:cNvSpPr>
          <p:nvPr>
            <p:ph type="title"/>
          </p:nvPr>
        </p:nvSpPr>
        <p:spPr>
          <a:noFill/>
        </p:spPr>
        <p:txBody>
          <a:bodyPr/>
          <a:lstStyle/>
          <a:p>
            <a:r>
              <a:rPr lang="en-US" altLang="zh-CN">
                <a:ea typeface="宋体" panose="02010600030101010101" pitchFamily="2" charset="-122"/>
              </a:rPr>
              <a:t>Conclusions</a:t>
            </a:r>
          </a:p>
        </p:txBody>
      </p:sp>
      <p:sp>
        <p:nvSpPr>
          <p:cNvPr id="36867" name="Rectangle 3">
            <a:extLst>
              <a:ext uri="{FF2B5EF4-FFF2-40B4-BE49-F238E27FC236}">
                <a16:creationId xmlns:a16="http://schemas.microsoft.com/office/drawing/2014/main" id="{74CC9AAB-A85F-4021-99E0-B9F7445CB40F}"/>
              </a:ext>
            </a:extLst>
          </p:cNvPr>
          <p:cNvSpPr>
            <a:spLocks noGrp="1" noChangeArrowheads="1"/>
          </p:cNvSpPr>
          <p:nvPr>
            <p:ph type="body" sz="half" idx="2"/>
          </p:nvPr>
        </p:nvSpPr>
        <p:spPr>
          <a:xfrm>
            <a:off x="511175" y="3505200"/>
            <a:ext cx="8115300" cy="2514600"/>
          </a:xfrm>
          <a:noFill/>
        </p:spPr>
        <p:txBody>
          <a:bodyPr/>
          <a:lstStyle/>
          <a:p>
            <a:pPr>
              <a:buFont typeface="Monotype Sorts" pitchFamily="2" charset="2"/>
              <a:buNone/>
            </a:pPr>
            <a:r>
              <a:rPr lang="en-US" altLang="zh-CN" sz="2800" i="1">
                <a:latin typeface="Times New Roman" panose="02020603050405020304" pitchFamily="18" charset="0"/>
                <a:ea typeface="宋体" panose="02010600030101010101" pitchFamily="2" charset="-122"/>
              </a:rPr>
              <a:t>Question:	‘If GAs are so smart, why ain’t they rich?’</a:t>
            </a:r>
          </a:p>
          <a:p>
            <a:pPr>
              <a:buFont typeface="Monotype Sorts" pitchFamily="2" charset="2"/>
              <a:buNone/>
            </a:pPr>
            <a:endParaRPr lang="en-US" altLang="zh-CN" sz="900" i="1">
              <a:latin typeface="Times New Roman" panose="02020603050405020304" pitchFamily="18" charset="0"/>
              <a:ea typeface="宋体" panose="02010600030101010101" pitchFamily="2" charset="-122"/>
            </a:endParaRPr>
          </a:p>
          <a:p>
            <a:pPr>
              <a:buFont typeface="Monotype Sorts" pitchFamily="2" charset="2"/>
              <a:buNone/>
            </a:pPr>
            <a:r>
              <a:rPr lang="en-US" altLang="zh-CN" sz="2800" i="1">
                <a:latin typeface="Times New Roman" panose="02020603050405020304" pitchFamily="18" charset="0"/>
                <a:ea typeface="宋体" panose="02010600030101010101" pitchFamily="2" charset="-122"/>
              </a:rPr>
              <a:t>Answer:	‘Genetic algorithms </a:t>
            </a:r>
            <a:r>
              <a:rPr lang="en-US" altLang="zh-CN" sz="2800" b="1" i="1">
                <a:latin typeface="Times New Roman" panose="02020603050405020304" pitchFamily="18" charset="0"/>
                <a:ea typeface="宋体" panose="02010600030101010101" pitchFamily="2" charset="-122"/>
              </a:rPr>
              <a:t>are</a:t>
            </a:r>
            <a:r>
              <a:rPr lang="en-US" altLang="zh-CN" sz="2800" i="1">
                <a:latin typeface="Times New Roman" panose="02020603050405020304" pitchFamily="18" charset="0"/>
                <a:ea typeface="宋体" panose="02010600030101010101" pitchFamily="2" charset="-122"/>
              </a:rPr>
              <a:t> rich - rich in 			application across a large and growing 		number of disciplines.’</a:t>
            </a:r>
          </a:p>
          <a:p>
            <a:pPr>
              <a:buFont typeface="Monotype Sorts" pitchFamily="2" charset="2"/>
              <a:buNone/>
            </a:pPr>
            <a:endParaRPr lang="en-US" altLang="zh-CN" sz="1000">
              <a:ea typeface="宋体" panose="02010600030101010101" pitchFamily="2" charset="-122"/>
            </a:endParaRPr>
          </a:p>
          <a:p>
            <a:pPr>
              <a:buFont typeface="Monotype Sorts" pitchFamily="2" charset="2"/>
              <a:buNone/>
            </a:pPr>
            <a:r>
              <a:rPr lang="en-US" altLang="zh-CN" sz="1600">
                <a:ea typeface="宋体" panose="02010600030101010101" pitchFamily="2" charset="-122"/>
              </a:rPr>
              <a:t>			</a:t>
            </a:r>
            <a:r>
              <a:rPr lang="en-US" altLang="zh-CN" sz="1200">
                <a:ea typeface="宋体" panose="02010600030101010101" pitchFamily="2" charset="-122"/>
              </a:rPr>
              <a:t>- David E. Goldberg, </a:t>
            </a:r>
            <a:r>
              <a:rPr lang="en-US" altLang="zh-CN" sz="1200" i="1">
                <a:ea typeface="宋体" panose="02010600030101010101" pitchFamily="2" charset="-122"/>
              </a:rPr>
              <a:t>Genetic Algorithms in Search, Optimization and Machine Learning</a:t>
            </a:r>
            <a:endParaRPr lang="en-US" altLang="zh-CN" sz="2800">
              <a:ea typeface="宋体" panose="02010600030101010101" pitchFamily="2" charset="-122"/>
            </a:endParaRPr>
          </a:p>
          <a:p>
            <a:pPr>
              <a:buFont typeface="Monotype Sorts" pitchFamily="2" charset="2"/>
              <a:buNone/>
            </a:pPr>
            <a:endParaRPr lang="en-US" altLang="zh-CN" sz="2800">
              <a:ea typeface="宋体" panose="02010600030101010101" pitchFamily="2" charset="-122"/>
            </a:endParaRPr>
          </a:p>
        </p:txBody>
      </p:sp>
      <p:pic>
        <p:nvPicPr>
          <p:cNvPr id="36868" name="Picture 4">
            <a:extLst>
              <a:ext uri="{FF2B5EF4-FFF2-40B4-BE49-F238E27FC236}">
                <a16:creationId xmlns:a16="http://schemas.microsoft.com/office/drawing/2014/main" id="{8E29D8C6-6601-4555-9216-F7E595EF9B38}"/>
              </a:ext>
            </a:extLst>
          </p:cNvPr>
          <p:cNvPicPr>
            <a:picLocks noGrp="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7538" y="1676400"/>
            <a:ext cx="8035925" cy="1447800"/>
          </a:xfrm>
          <a:noFill/>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22709" y="103368"/>
            <a:ext cx="7772400" cy="1066800"/>
          </a:xfrm>
        </p:spPr>
        <p:txBody>
          <a:bodyPr/>
          <a:lstStyle/>
          <a:p>
            <a:pPr defTabSz="912813"/>
            <a:r>
              <a:rPr lang="en-AU" altLang="zh-CN" dirty="0">
                <a:ea typeface="宋体" pitchFamily="2" charset="-122"/>
              </a:rPr>
              <a:t>People</a:t>
            </a:r>
            <a:endParaRPr lang="en-US" altLang="zh-CN" dirty="0">
              <a:ea typeface="宋体" pitchFamily="2" charset="-122"/>
            </a:endParaRPr>
          </a:p>
        </p:txBody>
      </p:sp>
      <p:sp>
        <p:nvSpPr>
          <p:cNvPr id="12291" name="Content Placeholder 2"/>
          <p:cNvSpPr>
            <a:spLocks noGrp="1"/>
          </p:cNvSpPr>
          <p:nvPr>
            <p:ph idx="1"/>
          </p:nvPr>
        </p:nvSpPr>
        <p:spPr>
          <a:xfrm>
            <a:off x="457200" y="1699096"/>
            <a:ext cx="8472488" cy="4394200"/>
          </a:xfrm>
        </p:spPr>
        <p:txBody>
          <a:bodyPr>
            <a:normAutofit fontScale="85000" lnSpcReduction="20000"/>
          </a:bodyPr>
          <a:lstStyle/>
          <a:p>
            <a:pPr marL="365125">
              <a:lnSpc>
                <a:spcPct val="110000"/>
              </a:lnSpc>
            </a:pPr>
            <a:r>
              <a:rPr lang="en-AU" altLang="zh-CN" sz="2200" dirty="0"/>
              <a:t>Prof. </a:t>
            </a:r>
            <a:r>
              <a:rPr lang="en-AU" altLang="zh-CN" sz="2200" dirty="0" err="1"/>
              <a:t>Xin</a:t>
            </a:r>
            <a:r>
              <a:rPr lang="en-AU" altLang="zh-CN" sz="2200" dirty="0"/>
              <a:t> Yao</a:t>
            </a:r>
          </a:p>
          <a:p>
            <a:pPr marL="657225" lvl="1">
              <a:lnSpc>
                <a:spcPct val="110000"/>
              </a:lnSpc>
            </a:pPr>
            <a:r>
              <a:rPr lang="zh-CN" altLang="en-US" sz="1900" dirty="0"/>
              <a:t>南方科技大学，</a:t>
            </a:r>
            <a:r>
              <a:rPr lang="en-AU" altLang="zh-CN" sz="1900" dirty="0"/>
              <a:t>The University of Birmingham</a:t>
            </a:r>
          </a:p>
          <a:p>
            <a:pPr marL="657225" lvl="1">
              <a:lnSpc>
                <a:spcPct val="110000"/>
              </a:lnSpc>
            </a:pPr>
            <a:r>
              <a:rPr lang="en-AU" altLang="zh-CN" sz="1900" dirty="0"/>
              <a:t>www.cercia.ac.uk  </a:t>
            </a:r>
          </a:p>
          <a:p>
            <a:pPr marL="657225" lvl="1">
              <a:lnSpc>
                <a:spcPct val="110000"/>
              </a:lnSpc>
            </a:pPr>
            <a:r>
              <a:rPr lang="en-AU" altLang="zh-CN" sz="1900" dirty="0"/>
              <a:t>Former </a:t>
            </a:r>
            <a:r>
              <a:rPr lang="en-AU" altLang="zh-CN" sz="1900" dirty="0" err="1"/>
              <a:t>EiC</a:t>
            </a:r>
            <a:r>
              <a:rPr lang="en-AU" altLang="zh-CN" sz="1900" dirty="0"/>
              <a:t>:  IEEE Transactions on Evolutionary Computation</a:t>
            </a:r>
          </a:p>
          <a:p>
            <a:pPr marL="657225" lvl="1">
              <a:lnSpc>
                <a:spcPct val="110000"/>
              </a:lnSpc>
            </a:pPr>
            <a:r>
              <a:rPr lang="en-US" altLang="zh-CN" sz="1900" dirty="0"/>
              <a:t>Former President of the IEEE Computational Intelligence Society</a:t>
            </a:r>
            <a:endParaRPr lang="en-AU" altLang="zh-CN" sz="1900" dirty="0"/>
          </a:p>
          <a:p>
            <a:pPr marL="365125">
              <a:lnSpc>
                <a:spcPct val="80000"/>
              </a:lnSpc>
            </a:pPr>
            <a:endParaRPr lang="en-AU" altLang="zh-CN" sz="2200" dirty="0"/>
          </a:p>
          <a:p>
            <a:pPr marL="365125">
              <a:lnSpc>
                <a:spcPct val="110000"/>
              </a:lnSpc>
            </a:pPr>
            <a:r>
              <a:rPr lang="en-AU" altLang="zh-CN" sz="2200" dirty="0"/>
              <a:t>Dr. David </a:t>
            </a:r>
            <a:r>
              <a:rPr lang="en-AU" altLang="zh-CN" sz="2200" dirty="0" err="1"/>
              <a:t>Fogel</a:t>
            </a:r>
            <a:endParaRPr lang="en-AU" altLang="zh-CN" sz="2200" dirty="0"/>
          </a:p>
          <a:p>
            <a:pPr marL="657225" lvl="1">
              <a:lnSpc>
                <a:spcPct val="110000"/>
              </a:lnSpc>
            </a:pPr>
            <a:r>
              <a:rPr lang="en-AU" altLang="zh-CN" sz="1900" dirty="0"/>
              <a:t>Natural Selection Inc.</a:t>
            </a:r>
          </a:p>
          <a:p>
            <a:pPr marL="657225" lvl="1">
              <a:lnSpc>
                <a:spcPct val="110000"/>
              </a:lnSpc>
            </a:pPr>
            <a:r>
              <a:rPr lang="en-US" altLang="zh-CN" sz="1900" dirty="0"/>
              <a:t>www.natural-selection.com</a:t>
            </a:r>
          </a:p>
          <a:p>
            <a:pPr marL="657225" lvl="1">
              <a:lnSpc>
                <a:spcPct val="110000"/>
              </a:lnSpc>
            </a:pPr>
            <a:r>
              <a:rPr lang="en-US" altLang="zh-CN" sz="1900" dirty="0"/>
              <a:t>Blondie24: Playing at the Edge of AI</a:t>
            </a:r>
          </a:p>
          <a:p>
            <a:pPr marL="657225" lvl="1">
              <a:lnSpc>
                <a:spcPct val="80000"/>
              </a:lnSpc>
            </a:pPr>
            <a:endParaRPr lang="en-AU" altLang="zh-CN" sz="2000" dirty="0"/>
          </a:p>
          <a:p>
            <a:pPr marL="365125">
              <a:lnSpc>
                <a:spcPct val="120000"/>
              </a:lnSpc>
            </a:pPr>
            <a:r>
              <a:rPr lang="en-AU" altLang="zh-CN" sz="2200" dirty="0"/>
              <a:t>Prof. </a:t>
            </a:r>
            <a:r>
              <a:rPr lang="en-AU" altLang="zh-CN" sz="2200" dirty="0" err="1"/>
              <a:t>Zbigniew</a:t>
            </a:r>
            <a:r>
              <a:rPr lang="en-AU" altLang="zh-CN" sz="2200" dirty="0"/>
              <a:t> </a:t>
            </a:r>
            <a:r>
              <a:rPr lang="en-AU" altLang="zh-CN" sz="2200" dirty="0" err="1"/>
              <a:t>Michalewicz</a:t>
            </a:r>
            <a:endParaRPr lang="en-AU" altLang="zh-CN" sz="2200" dirty="0"/>
          </a:p>
          <a:p>
            <a:pPr marL="657225" lvl="1">
              <a:lnSpc>
                <a:spcPct val="120000"/>
              </a:lnSpc>
            </a:pPr>
            <a:r>
              <a:rPr lang="en-AU" altLang="zh-CN" sz="1900" dirty="0"/>
              <a:t>University of Adelaide</a:t>
            </a:r>
          </a:p>
          <a:p>
            <a:pPr marL="657225" lvl="1">
              <a:lnSpc>
                <a:spcPct val="120000"/>
              </a:lnSpc>
            </a:pPr>
            <a:r>
              <a:rPr lang="en-AU" altLang="zh-CN" sz="1900" dirty="0"/>
              <a:t>www.solveitsoftware.com</a:t>
            </a:r>
          </a:p>
          <a:p>
            <a:pPr marL="657225" lvl="1">
              <a:lnSpc>
                <a:spcPct val="120000"/>
              </a:lnSpc>
            </a:pPr>
            <a:r>
              <a:rPr lang="en-AU" altLang="zh-CN" sz="1900" dirty="0"/>
              <a:t>How to Solve It: Modern Heuristics</a:t>
            </a:r>
          </a:p>
        </p:txBody>
      </p:sp>
      <p:sp>
        <p:nvSpPr>
          <p:cNvPr id="12293" name="Slide Number Placeholder 6"/>
          <p:cNvSpPr>
            <a:spLocks noGrp="1"/>
          </p:cNvSpPr>
          <p:nvPr>
            <p:ph type="sldNum" sz="quarter" idx="12"/>
          </p:nvPr>
        </p:nvSpPr>
        <p:spPr bwMode="auto">
          <a:noFill/>
          <a:ln>
            <a:miter lim="800000"/>
            <a:headEnd/>
            <a:tailEnd/>
          </a:ln>
        </p:spPr>
        <p:txBody>
          <a:bodyPr/>
          <a:lstStyle/>
          <a:p>
            <a:endParaRPr lang="en-US" altLang="zh-CN" dirty="0"/>
          </a:p>
        </p:txBody>
      </p:sp>
      <p:pic>
        <p:nvPicPr>
          <p:cNvPr id="8194" name="Picture 2" descr="http://img2.imagesbn.com/p/9783540224945_p0_v1_s260x42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504" y="3507702"/>
            <a:ext cx="1656184" cy="248427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5" descr="data:image/jpeg;base64,/9j/4AAQSkZJRgABAQAAAQABAAD/2wCEAAkGBxQSEhUUEhQVFRQUFBcUFxUVFRcVFhQVFxcYFhUUFxUYHCggGBwlHBYYITEhJSkrLi4uFx8zODMsNygtLisBCgoKDg0OGRAQGCwkHyUwLCwsLSwsLCwsLSwsLiwsLCwsLCw3LCwsLCwsLCwsLCwsLC0sLDQuLCwsLCwsNSwsNP/AABEIANUAoAMBIgACEQEDEQH/xAAcAAABBQEBAQAAAAAAAAAAAAADAQIEBQYABwj/xABBEAACAQIEAwUFBgQEBQUAAAABAhEAAwQSITEFQVEGImFxgRMykbHwB0JicqHBIzNS0RSSouEkU2OC8RVDc4PD/8QAGQEBAQADAQAAAAAAAAAAAAAAAAECAwQF/8QALBEBAQACAgECAwYHAAAAAAAAAAECEQMhEjFBUYHBEzJhcZHwBBQiM7HC4f/aAAwDAQACEQMRAD8AwyingVwFEAqsXKKeBSqKIFqBoWnBaeFp4WgYFp4WnhaeFooeWlyUULS5aAWWly0XLS5aqA5a7LRstdloAZaTLR8tJloAFaaVo5WmlaABWkK0YrTStBAUURVpFFFRailVaIq1yrRVWgaFp4WnqtPC0DAtdcdVEuyqOrEAfrUXivEBZECGuMNF6fiYftzrMkuzS3edvvPM84EDby+VTayNNc4taHunOd4X+50qI3Frh922qnfU5iekLCzULCYB20DrmJ90ZjHnE1PQ+xMPJiCVCkA9Z6H4+lTbKYpXCsY905TlmYiCD5E7jnuOXwtmw7ASQdNzvHLWNqBiHtsFa0DP3XO6npcXntqAY5iDSf8Aqd1v5iFiBlkEq0cgLnIg7A6HwjWea/Z7Ey12WoudhBslr1v7ykD2iTtMa/ERpU5CGEqQR1FZy7YXGz1CK0hWpGSmlaMUcrTStSClMK1QArTCtSCtMZaCtVaKopEFGUVFKq0VVrlWjKtAirQOIYj2SSNycqztPU+AGvw61NVao+L3M17JyUAeCkwWM9dteW/lKqn3YlixY6mPePmd18qm4DhjudtTv4Dp4DyovCsIGbaF5dW8frrWy4DhACT47/7Vz8vJ49R18HF5d1H4V2UOxcgcwNB8K0mH7K2YGYFo8Y+QFTsIOVW1m1XN5ZX3dnjjPZAs8DsrEIBFFPDbX/LH1zirRLNONj6irqp/SwHaXsOl0+1w7GzeUQI9xhuVYcpjlXnhvX7LtmBS4h7ynVSeZM7jXcdQa96u268++0rhkIMSg79ogNp7yEwJ/K36O1Z8fJZdVq5uOZTcVHCuILfUkd1lgOk6qTt5gwdfA1MKVn8FZ9jiLZXRLpZIH9BUPbOu+hif+metacrXbK86zSKUphSpZShstVEUrTCtSStMK0RVIKMi01BR0WinItGRaRFo6LQIq1n8TZ/jXCds0+mVY+vA1plSqDF2/wDiLka90E+AUAx8axyZYn8O0P7dK1vCBBB66Vl+FJv1BIPpWjwdwLEkAda4+TuvR4usY1Fhas8OxFZ/h3E7R/8AcQ+o08fCr/DXwRoQR4EH5Vrk0227WCinggUO3dVhpz/auF5ZjpFbmkO9VLx3CC7Zu2zs9t1/0mP1irm/dUbkD1quxTaHyPy3rTk24/B5FiD/AAsFdOpCpMbgg7H0/etSyRVZwTDB8KA4GZERhzj3lYb7R06VdMtehj6PLz9UVlobLUtlobLWTBFKUNlqUVobLQUyCjotDQVIQUBEWjotNRakItAqLVFjBlxFw8zbj5Fq0SLVFxvu3k6FhJjbMAFnw0NYcnpG7im7Z+BvCx7/AOZj566ipl45feEr5GY6xUfCPlY8tYI6eE1qjg1u21AAzab8+uwkedceV7d+E6jNpjcLlX2q3FVmCh1eEUyB3nIyAaiSTAnUirDD4k4XvWy2UqHKXEKkodQwOkaGdQJnQmKu7PCbqwAltlBkZjJHpEHzgVM4peYJDhWZhlmAWCnRlB3Eg1LZplMbKk8Ixj3EDBRB194T8KpeP8Za3nDXFtqJh2DTl5nTaNp1qV2TfusvQn9at8XhTcCwUkDLFxQVdf6Sdx9aVjGdmmIwuHRCHGIuHMJJzEErAJZQ+rgAiSuaJBIFasQLRK+6EbWZ+6dZ50a3gYAU2UUKSQFIKgncgZQF84mmcWhLLATqrDzkRp8atvfTDXXbB8GOXMnM5VjbUmYjlufhV+Vqv4XYzXHuAd0kgCNRGg15bCrYrXfhOnmZ+qMUobLUplobLWTBFZaEy1KZaGy0RQ2xUm2KFbFSba0Bba1IRaZbFSLa0U9Fqs49Y1QwYKlDHUEMn71cItEa0CIIBB3B2NY5Y+U0z48/DLbKu0nN118zzP61ouz13UzWevKFLiPdY/AkxHoBV3wRSWAmNJOmwG5+E/CuPOPQ4sumyF4KskgeNUOOxq3XZEMZFktzLGCBr4EVS3+NBtz4Kjd39Nifj4DrneNPJJtk5mMnvEbdTp4/RqTjtZ/a4z3emdnbYWC3P3o686n8QL2wfZw7LqEn+YvNR49PGvI+BdpcVZBUgZZEZtz5Df1rV4DtBdZ2dxlAAkxoFmB5Dn469NLcddJOSXts+GcUt37Ye3sRz5dQRyI5iouMT2jBddO8eWo28qynCcdGKm37l8nPb527wEkj8LQfVfE1pfasGMf5v0jz1pjjblpOTPGY7iCuGCEhRGp+dcy1Jy0wrXbHmW7qMVoTLUplobLVRFZaCy1KZaEwoM9bqXbFR7YqVbFEHtipNsUK0Kk2xRRUWjBaagqRbQmANSdBQZPiShHaRoDMfHf9KsODYsLfthjlDqbZPM5gfdB0nQ8vvCoDY1cUt27a71tbrWVy6kqiibn/AHZiR4BetVf+JYFddbdwZdjppsPE9eQG1c2eHbq4uTUW+O7M27lx2JcMpOVgTMcyD/eTUfDdlm0i5mAnWBm2hZERpry51cdnsQt5XAuMxzkydd9c2saa07ieGu22OSSeSqRt1LHaa1W30dWPjrehuHdmIkuAykD76q8idCckkeEip57OWblwOyMFVdLXtXyE9XEy/Id7QRtVXwXDYp2UHuKBLMzASTEQJ28df3rS3cMyWm78OV33GnOKXpdz4KPgmCW3mcwpUsiAEZWAJ7/Xb5nxq2QaaaaDTx11rL8IxhuezVfefMdiADlLOxDDRRIEcswrX5a38WGruuPn5NzUAK0wrUgrTCK3uZGYUJlqUy0JloIrCgutS2WguKDM2hUu0Ki2qmWqCTbFSrYqDexKWhmuuqL1cxPkNz5AE1n+J9tQBGFWT/zbiwF/LaOpO/vR5Gg26iBJ0A1JJAAA3JY6D1rAdse22dWs4Nu4QVuXoILg7rbnVV3ltzygb5vEYi5fJa9ce4Z++0id5C+6DtsKg37WtBofs14n7PEtZb3cQun/AMiSVjpKlh8PCtJx7gpFwOolDv4RqI9fDnXmiKQQynKykMrcwwMgjyNe09nseuMsrcEAnuuB924PeHlzHgalm1l0xWButZugmFyhiY7sgA9OvdHqTyqwwHaMtDXbhOgBBBGVNJGWJG+/gaveJ9lTMlNDJkAkcokD9zVZf7JKzE6yREHmOY10AMa/2rXljPdtwzs9KsD2nAE7we6AQF2GuaYY6DWTPLQVH4xxW9eTKNAYXQkEzqR8P7dK7CcAyZRB97qZI97vcyoJJjSJ8TWl4HwEuwLazJBI0QEAFv8ASungKw1j7M7nnZ2Z2X4R7G3mYfxGEE9BpoD6D4DpVyVrH/atjcRgsRh2w925aW5YI0KlS1p4OZGBUmLi8qquE/aU4gYqyr/9Sz3G8zbaVPoV8q6JOnNXoZFMIqFwftDhsVpYuhn3Ntgbd0ePs2gsPFZHjViy0EdhQmFSGFCcUEZhQXFSWFBcUGFvcZs29C+Zv6U7x9SO6PU1V47tW50sgW/xGGf0nur8DWbJpQKoLfvs7ZmJY9WJY/E0iDX1rgKbcPdOvQA9JgTUEjDDu89ZPxpbig0a2NANPDamBfCqI62hWo7A8T9hfNttLd4gfluCcjeslfhWdBk6bD6mlU+niND5jofGoPpfhLhlAMGp1zhltt0BrKdkOIjF4ZL6Ee0HcuqNIuqBm05TIYeDVd8e45/h8Obm7khEExLHz6AE+lBExWDw6OxDOsb2wrOs88gAmZ0jryqZ2a4nhr9sjDNqvvowy3UMkd9DqNQY5aGKxWJ7VWlZQAzzBZhlEZhtlOpYbkeOlVPabFlXw2Mwd3LLezNxdQCWWA6trDTDI0HQHcA1pmcl6dU4OS4zylm5ufD46+ft+6mfb3h5TBvtle9b9HRG/wDzryHzr1/7RMcMdwpL8ZHsYhPaJvkdla0wB/p/iAg9IryUj/x9c63RymA8+moPQ8jNaDh/bHG2YAve1QaZL4FwejyLg/zVnyv1zpUHTp8/o1R6Vwz7Q8O+mIRrDf1Cbtv4qMw8yvOtTaurcUPbZXQ7OjBlPky6V4aR/tUjh+Lu2GL2LjWm55TofzKZVvUGoPZ2FAesv2f7bC6y2sSq23aFW4v8t35BlP8ALJO2pE9NK1NwUHh+WuinfKujb66VQgFKUpQPr4U40EcWyvuEqem6n/tOnwipFu4SO8I8jIYc46Umh0HLf5xRCKB011cK6g2n2WdoP8Ni8jmLeJy22nYXJPsn121JX/vHTT17tFwRcTYKMcpk5T/SWhQflXzcVn103g/HlX0Z2P4t/j8Cjse+V9ncOxF1NGaOWsN61KPCkuOl90vCG1V1JjvL3LgnaNQ3pz2qepOV7VsybqsIOq5ral7br4q4WNeZ60Pjjf4jGYjEkBEa7chhqHWcikaad1VJnm1XPY7ErZZP4ahWhGhcpYpEZiveB72hjmdTBrR9nvLb0v5rx4bhJvrW9+m59PzabifC1ZLi2Z9lxDCF7Wk98KbtkeYOk/jFeOBgYI2IBHkRIr6IwKe2thNDcs3Fu2/ukhXDFZjSYI9R4x8/8Qsi3euooKql+8iqRBVVuMFUjlAgelb5NPOt2jxXL/5606aapqoQ606mvTgf96AWKHdMjb++o+dep9mOKf4nDKzGbiH2dw9WUAhj+ZSp85ryrFe435SP00rUfZ9jMuIa2T3b1qR0L2+8sDrlL1Bl7bcjTJynKfTxH0KU6/rXYu2Ssj3gSR49R6/2qqLHz/auI/f9qBg8QHWpBHz/AGFERr3dOcDlDjqvI+YqUpBAI25GmEfOgWT7Nsp9xvd/C3NfLpQTUpYrhSmg4eNehfYxxj2WKfDse7iAGUToL1sHb8yEj/61rz2dKJhMY9m4l23/ADLTrcTeCyHMFaORiCOhNBZcRtOq+zuXlZlJtlVtwJtNkhmEAEwDMEdTVpwyy2VVGp97IrlXImTAOjKApnWR7Qb6wDFE37t4p/LV3fkAbVwtet5p++M7KG5FT63GDssvsxKlc9x1GUr7mUOpzQMwBC92Ac8agCtTo5NTGRf43jBwtpLwJZg4kDUvkM3BI01XMvnBisl9q2AW3jy6R7PE20vqRsSZVj8VB9asO2rklYBVApYAaA54jkC5hNGM6EzE1H7Z/wAfhfD8R96w1zCPzhWAKkneAbSgfnqYZ7zsZ8nDMeDHOfjv6f4Yf/amMgJ1+M6jWntStv8AGtzkDE89fHqPGnL86T6+vjSpQDuiQR1BHrGhrsBiSj2nUw1shx6RofA6j1NK9BRsoX8sUDLDEiRuNxRLeJnwNRLOKAbUQef96lXrYYTz5Hr50VEcezvfhfvDw6/rVkhn9fkKqse0qCd0P6HT+1TcJckCiJB/emXbYYQdjI/3FPzfXwpSPmf2oA4S6dVb313/ABDk1Sqh4lDoy+8kkfiG5WpFi6GAI2O3h1FAQ1x+vCkpVoL3gWMOVbeYIRdUydMyMGBVm8yY5aDnFaF8ebZtmzKkS3cUhlXJKkO/cIJDCPwHeYGJ4dfNtwRPe7hA3IbumPGDVticbmuQygjNB8IIg6yNDJA1ia12dtnrIuMYxvWl0h0C5VIkajvgakvJDGWEy470DTsD3+F4+wZ/hrbxaaasbbBbmuo+7b5nc0P2i+zYOrezeMy5ZRiq6uAdVIAYE7y3SGB+yjf8U1l2GW8lyxmnQC+Ci5o3JYLvMZQBvWuzWUydXHbnxZcfz/TusIacu9BwrSizvGvnpNFB1+H7V0OEkUi0v9qSgDfNDtCTPIaD9zRbtR1JbQbDc9SOQoFe0GFNw5K906jlRCvShm5G4orsfZzIY3j4xyqPgrndFS7iyJU+npVZgW0oLlG0p86fXhURHo6vtRBR/eo5/hvI9xjr+FuR8jRwdqQrO+oMz4zQFNcaDhmI7p1K7H+pToCfHkfKizQLE/Xw9frlWxw/Z+3ftJdt3GBa2rsoUMAQMraiNQwbQ7T41jRWz+z7GSty1LSrK4iSMjjKQq9QymfzCpYsBwNso7WbgzSAvIkhtFyMwEHU81mDM6VExbHDTlb+JmzIYg50IKM0gGQ5EkgazWh4zZCstzQ5WiQTqrHXUagSDtWI43ezuozEByTBIIVnaS2WYO++ngRWjObsn76d/wDC5+GGefwkn6/82HxR1OIvG3GR7rXUjYLdi6FHlny+lRj+1SuNrlxT6QGCuB/TIy5T3QJGXWBGu5qGxrfO44LNXR4OtNNLm1+NDdqqGXjofqKCbmkDaI+v1pztpp8aG8KPE0BEufOnkV1dQINJjwPzqpte835j86SuoJymjqflXV1AYHanjl6/tXV1APEaDNzWT5jSV8j+1HFdXUDTV12NvlcWkTDq6kTyjN81FdXU9hu+0GGzYdmJ1UDWPHTUmdj16dK8vv8A863+W3z/AAzXV1a8vvT5/R04f2M/zx/2RMS5a4rHdi6/5Spn/V+lEJrq6s8fRp5Pv0y2abcb69a6uqsACflQrIkyeVdXUH//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875" y="116634"/>
            <a:ext cx="1373746"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0445" y="116633"/>
            <a:ext cx="12096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2749" y="116632"/>
            <a:ext cx="1373747" cy="182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57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500"/>
                                        <p:tgtEl>
                                          <p:spTgt spid="122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91">
                                            <p:txEl>
                                              <p:pRg st="1" end="1"/>
                                            </p:txEl>
                                          </p:spTgt>
                                        </p:tgtEl>
                                        <p:attrNameLst>
                                          <p:attrName>style.visibility</p:attrName>
                                        </p:attrNameLst>
                                      </p:cBhvr>
                                      <p:to>
                                        <p:strVal val="visible"/>
                                      </p:to>
                                    </p:set>
                                    <p:animEffect transition="in" filter="fade">
                                      <p:cBhvr>
                                        <p:cTn id="10" dur="500"/>
                                        <p:tgtEl>
                                          <p:spTgt spid="1229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animEffect transition="in" filter="fade">
                                      <p:cBhvr>
                                        <p:cTn id="13" dur="500"/>
                                        <p:tgtEl>
                                          <p:spTgt spid="1229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91">
                                            <p:txEl>
                                              <p:pRg st="3" end="3"/>
                                            </p:txEl>
                                          </p:spTgt>
                                        </p:tgtEl>
                                        <p:attrNameLst>
                                          <p:attrName>style.visibility</p:attrName>
                                        </p:attrNameLst>
                                      </p:cBhvr>
                                      <p:to>
                                        <p:strVal val="visible"/>
                                      </p:to>
                                    </p:set>
                                    <p:animEffect transition="in" filter="fade">
                                      <p:cBhvr>
                                        <p:cTn id="16" dur="500"/>
                                        <p:tgtEl>
                                          <p:spTgt spid="1229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animEffect transition="in" filter="fade">
                                      <p:cBhvr>
                                        <p:cTn id="19" dur="500"/>
                                        <p:tgtEl>
                                          <p:spTgt spid="1229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291">
                                            <p:txEl>
                                              <p:pRg st="6" end="6"/>
                                            </p:txEl>
                                          </p:spTgt>
                                        </p:tgtEl>
                                        <p:attrNameLst>
                                          <p:attrName>style.visibility</p:attrName>
                                        </p:attrNameLst>
                                      </p:cBhvr>
                                      <p:to>
                                        <p:strVal val="visible"/>
                                      </p:to>
                                    </p:set>
                                    <p:animEffect transition="in" filter="fade">
                                      <p:cBhvr>
                                        <p:cTn id="24" dur="500"/>
                                        <p:tgtEl>
                                          <p:spTgt spid="12291">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291">
                                            <p:txEl>
                                              <p:pRg st="7" end="7"/>
                                            </p:txEl>
                                          </p:spTgt>
                                        </p:tgtEl>
                                        <p:attrNameLst>
                                          <p:attrName>style.visibility</p:attrName>
                                        </p:attrNameLst>
                                      </p:cBhvr>
                                      <p:to>
                                        <p:strVal val="visible"/>
                                      </p:to>
                                    </p:set>
                                    <p:animEffect transition="in" filter="fade">
                                      <p:cBhvr>
                                        <p:cTn id="27" dur="500"/>
                                        <p:tgtEl>
                                          <p:spTgt spid="12291">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291">
                                            <p:txEl>
                                              <p:pRg st="8" end="8"/>
                                            </p:txEl>
                                          </p:spTgt>
                                        </p:tgtEl>
                                        <p:attrNameLst>
                                          <p:attrName>style.visibility</p:attrName>
                                        </p:attrNameLst>
                                      </p:cBhvr>
                                      <p:to>
                                        <p:strVal val="visible"/>
                                      </p:to>
                                    </p:set>
                                    <p:animEffect transition="in" filter="fade">
                                      <p:cBhvr>
                                        <p:cTn id="30" dur="500"/>
                                        <p:tgtEl>
                                          <p:spTgt spid="12291">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291">
                                            <p:txEl>
                                              <p:pRg st="9" end="9"/>
                                            </p:txEl>
                                          </p:spTgt>
                                        </p:tgtEl>
                                        <p:attrNameLst>
                                          <p:attrName>style.visibility</p:attrName>
                                        </p:attrNameLst>
                                      </p:cBhvr>
                                      <p:to>
                                        <p:strVal val="visible"/>
                                      </p:to>
                                    </p:set>
                                    <p:animEffect transition="in" filter="fade">
                                      <p:cBhvr>
                                        <p:cTn id="33" dur="500"/>
                                        <p:tgtEl>
                                          <p:spTgt spid="12291">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291">
                                            <p:txEl>
                                              <p:pRg st="11" end="11"/>
                                            </p:txEl>
                                          </p:spTgt>
                                        </p:tgtEl>
                                        <p:attrNameLst>
                                          <p:attrName>style.visibility</p:attrName>
                                        </p:attrNameLst>
                                      </p:cBhvr>
                                      <p:to>
                                        <p:strVal val="visible"/>
                                      </p:to>
                                    </p:set>
                                    <p:animEffect transition="in" filter="fade">
                                      <p:cBhvr>
                                        <p:cTn id="38" dur="500"/>
                                        <p:tgtEl>
                                          <p:spTgt spid="12291">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291">
                                            <p:txEl>
                                              <p:pRg st="12" end="12"/>
                                            </p:txEl>
                                          </p:spTgt>
                                        </p:tgtEl>
                                        <p:attrNameLst>
                                          <p:attrName>style.visibility</p:attrName>
                                        </p:attrNameLst>
                                      </p:cBhvr>
                                      <p:to>
                                        <p:strVal val="visible"/>
                                      </p:to>
                                    </p:set>
                                    <p:animEffect transition="in" filter="fade">
                                      <p:cBhvr>
                                        <p:cTn id="41" dur="500"/>
                                        <p:tgtEl>
                                          <p:spTgt spid="12291">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291">
                                            <p:txEl>
                                              <p:pRg st="13" end="13"/>
                                            </p:txEl>
                                          </p:spTgt>
                                        </p:tgtEl>
                                        <p:attrNameLst>
                                          <p:attrName>style.visibility</p:attrName>
                                        </p:attrNameLst>
                                      </p:cBhvr>
                                      <p:to>
                                        <p:strVal val="visible"/>
                                      </p:to>
                                    </p:set>
                                    <p:animEffect transition="in" filter="fade">
                                      <p:cBhvr>
                                        <p:cTn id="44" dur="500"/>
                                        <p:tgtEl>
                                          <p:spTgt spid="12291">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291">
                                            <p:txEl>
                                              <p:pRg st="14" end="14"/>
                                            </p:txEl>
                                          </p:spTgt>
                                        </p:tgtEl>
                                        <p:attrNameLst>
                                          <p:attrName>style.visibility</p:attrName>
                                        </p:attrNameLst>
                                      </p:cBhvr>
                                      <p:to>
                                        <p:strVal val="visible"/>
                                      </p:to>
                                    </p:set>
                                    <p:animEffect transition="in" filter="fade">
                                      <p:cBhvr>
                                        <p:cTn id="47" dur="500"/>
                                        <p:tgtEl>
                                          <p:spTgt spid="12291">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8194"/>
                                        </p:tgtEl>
                                        <p:attrNameLst>
                                          <p:attrName>style.visibility</p:attrName>
                                        </p:attrNameLst>
                                      </p:cBhvr>
                                      <p:to>
                                        <p:strVal val="visible"/>
                                      </p:to>
                                    </p:set>
                                    <p:animEffect transition="in" filter="fade">
                                      <p:cBhvr>
                                        <p:cTn id="52" dur="1000"/>
                                        <p:tgtEl>
                                          <p:spTgt spid="8194"/>
                                        </p:tgtEl>
                                      </p:cBhvr>
                                    </p:animEffect>
                                    <p:anim calcmode="lin" valueType="num">
                                      <p:cBhvr>
                                        <p:cTn id="53" dur="1000" fill="hold"/>
                                        <p:tgtEl>
                                          <p:spTgt spid="8194"/>
                                        </p:tgtEl>
                                        <p:attrNameLst>
                                          <p:attrName>ppt_x</p:attrName>
                                        </p:attrNameLst>
                                      </p:cBhvr>
                                      <p:tavLst>
                                        <p:tav tm="0">
                                          <p:val>
                                            <p:strVal val="#ppt_x"/>
                                          </p:val>
                                        </p:tav>
                                        <p:tav tm="100000">
                                          <p:val>
                                            <p:strVal val="#ppt_x"/>
                                          </p:val>
                                        </p:tav>
                                      </p:tavLst>
                                    </p:anim>
                                    <p:anim calcmode="lin" valueType="num">
                                      <p:cBhvr>
                                        <p:cTn id="54"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defTabSz="912813"/>
            <a:r>
              <a:rPr lang="en-AU" altLang="zh-CN" dirty="0">
                <a:ea typeface="宋体" pitchFamily="2" charset="-122"/>
              </a:rPr>
              <a:t>People</a:t>
            </a:r>
            <a:endParaRPr lang="en-US" altLang="zh-CN" dirty="0">
              <a:ea typeface="宋体" pitchFamily="2" charset="-122"/>
            </a:endParaRPr>
          </a:p>
        </p:txBody>
      </p:sp>
      <p:sp>
        <p:nvSpPr>
          <p:cNvPr id="11267" name="Content Placeholder 2"/>
          <p:cNvSpPr>
            <a:spLocks noGrp="1"/>
          </p:cNvSpPr>
          <p:nvPr>
            <p:ph idx="1"/>
          </p:nvPr>
        </p:nvSpPr>
        <p:spPr>
          <a:xfrm>
            <a:off x="467544" y="1412776"/>
            <a:ext cx="8472488" cy="4680520"/>
          </a:xfrm>
        </p:spPr>
        <p:txBody>
          <a:bodyPr>
            <a:normAutofit fontScale="92500" lnSpcReduction="20000"/>
          </a:bodyPr>
          <a:lstStyle/>
          <a:p>
            <a:pPr marL="365125"/>
            <a:r>
              <a:rPr lang="en-AU" altLang="zh-CN" sz="2000" dirty="0"/>
              <a:t>Prof. David E. Goldberg</a:t>
            </a:r>
          </a:p>
          <a:p>
            <a:pPr marL="657225" lvl="1"/>
            <a:r>
              <a:rPr lang="en-US" altLang="zh-CN" sz="1800" dirty="0"/>
              <a:t>University of Illinois at Urbana-Champaign</a:t>
            </a:r>
          </a:p>
          <a:p>
            <a:pPr marL="657225" lvl="1"/>
            <a:r>
              <a:rPr lang="en-US" altLang="zh-CN" sz="1800" dirty="0"/>
              <a:t>http://www.davidegoldberg.com/</a:t>
            </a:r>
          </a:p>
          <a:p>
            <a:pPr marL="657225" lvl="1"/>
            <a:r>
              <a:rPr lang="en-US" altLang="zh-CN" sz="1800" dirty="0"/>
              <a:t>Genetic Algorithms in Search, Optimization and Machine Learning (1989)</a:t>
            </a:r>
          </a:p>
          <a:p>
            <a:pPr marL="657225" lvl="1">
              <a:lnSpc>
                <a:spcPct val="80000"/>
              </a:lnSpc>
            </a:pPr>
            <a:endParaRPr lang="en-US" altLang="zh-CN" sz="1800" dirty="0"/>
          </a:p>
          <a:p>
            <a:pPr marL="365125"/>
            <a:r>
              <a:rPr lang="en-AU" altLang="zh-CN" sz="2000" dirty="0"/>
              <a:t>Prof. </a:t>
            </a:r>
            <a:r>
              <a:rPr lang="en-US" altLang="zh-CN" sz="2000" dirty="0"/>
              <a:t>Kenneth A. De </a:t>
            </a:r>
            <a:r>
              <a:rPr lang="en-US" altLang="zh-CN" sz="2000" dirty="0" err="1"/>
              <a:t>Jong</a:t>
            </a:r>
            <a:r>
              <a:rPr lang="en-US" altLang="zh-CN" sz="2000" dirty="0"/>
              <a:t> </a:t>
            </a:r>
          </a:p>
          <a:p>
            <a:pPr marL="657225" lvl="1"/>
            <a:r>
              <a:rPr lang="en-US" altLang="zh-CN" sz="1800" dirty="0"/>
              <a:t>George Mason University </a:t>
            </a:r>
          </a:p>
          <a:p>
            <a:pPr marL="657225" lvl="1"/>
            <a:r>
              <a:rPr lang="en-AU" altLang="zh-CN" sz="1800" dirty="0"/>
              <a:t>www.cs.gmu.edu/~eclab </a:t>
            </a:r>
          </a:p>
          <a:p>
            <a:pPr marL="657225" lvl="1"/>
            <a:r>
              <a:rPr lang="en-AU" altLang="zh-CN" sz="1800" dirty="0"/>
              <a:t>De </a:t>
            </a:r>
            <a:r>
              <a:rPr lang="en-AU" altLang="zh-CN" sz="1800" dirty="0" err="1"/>
              <a:t>Jong</a:t>
            </a:r>
            <a:r>
              <a:rPr lang="en-AU" altLang="zh-CN" sz="1800" dirty="0"/>
              <a:t> Test Suite (PhD Thesis, 1975)</a:t>
            </a:r>
          </a:p>
          <a:p>
            <a:pPr marL="657225" lvl="1"/>
            <a:r>
              <a:rPr lang="en-US" altLang="zh-CN" sz="1800" dirty="0"/>
              <a:t>Evolutionary Computation: A Unified Approach (MIT Press, 2006)</a:t>
            </a:r>
          </a:p>
          <a:p>
            <a:pPr marL="657225" lvl="1">
              <a:lnSpc>
                <a:spcPct val="80000"/>
              </a:lnSpc>
            </a:pPr>
            <a:endParaRPr lang="en-AU" altLang="zh-CN" sz="1800" dirty="0"/>
          </a:p>
          <a:p>
            <a:pPr marL="365125"/>
            <a:r>
              <a:rPr lang="en-US" altLang="zh-CN" sz="2000" dirty="0"/>
              <a:t>Prof. </a:t>
            </a:r>
            <a:r>
              <a:rPr lang="de-DE" altLang="zh-CN" sz="2000" dirty="0"/>
              <a:t>A.E. EIBEN</a:t>
            </a:r>
            <a:endParaRPr lang="en-US" altLang="zh-CN" sz="2000" dirty="0"/>
          </a:p>
          <a:p>
            <a:pPr marL="657225" lvl="1"/>
            <a:r>
              <a:rPr lang="en-US" altLang="zh-CN" sz="1800" dirty="0" err="1"/>
              <a:t>Vrije</a:t>
            </a:r>
            <a:r>
              <a:rPr lang="en-US" altLang="zh-CN" sz="1800" dirty="0"/>
              <a:t> </a:t>
            </a:r>
            <a:r>
              <a:rPr lang="en-US" altLang="zh-CN" sz="1800" dirty="0" err="1"/>
              <a:t>Universiteit</a:t>
            </a:r>
            <a:r>
              <a:rPr lang="en-US" altLang="zh-CN" sz="1800" dirty="0"/>
              <a:t> Amsterdam</a:t>
            </a:r>
          </a:p>
          <a:p>
            <a:pPr marL="657225" lvl="1"/>
            <a:r>
              <a:rPr lang="en-US" altLang="zh-CN" sz="1800" dirty="0">
                <a:hlinkClick r:id="rId2"/>
              </a:rPr>
              <a:t>https://www.cs.vu.nl/~gusz/</a:t>
            </a:r>
            <a:endParaRPr lang="en-US" altLang="zh-CN" sz="1800" dirty="0"/>
          </a:p>
          <a:p>
            <a:pPr marL="657225" lvl="1"/>
            <a:r>
              <a:rPr lang="en-AU" altLang="zh-CN" sz="1800" dirty="0"/>
              <a:t>Introduction to Evolutionary Computing</a:t>
            </a:r>
            <a:r>
              <a:rPr lang="zh-CN" altLang="en-US" sz="1800" dirty="0"/>
              <a:t>（</a:t>
            </a:r>
            <a:r>
              <a:rPr lang="en-US" altLang="zh-CN" sz="1800" dirty="0"/>
              <a:t>2015</a:t>
            </a:r>
            <a:r>
              <a:rPr lang="zh-CN" altLang="en-US" sz="1800" dirty="0"/>
              <a:t>，</a:t>
            </a:r>
            <a:r>
              <a:rPr lang="en-US" altLang="zh-CN" sz="1800" dirty="0"/>
              <a:t>2nd</a:t>
            </a:r>
            <a:r>
              <a:rPr lang="zh-CN" altLang="en-US" sz="1800" dirty="0"/>
              <a:t>）</a:t>
            </a:r>
            <a:endParaRPr lang="en-US" altLang="zh-CN" sz="1800" dirty="0"/>
          </a:p>
          <a:p>
            <a:pPr marL="657225" lvl="1"/>
            <a:r>
              <a:rPr lang="en-US" altLang="zh-CN" sz="1800" dirty="0"/>
              <a:t>A.E. </a:t>
            </a:r>
            <a:r>
              <a:rPr lang="en-US" altLang="zh-CN" sz="1800" dirty="0" err="1"/>
              <a:t>Eiben</a:t>
            </a:r>
            <a:r>
              <a:rPr lang="en-US" altLang="zh-CN" sz="1800" dirty="0"/>
              <a:t> and J. Smith, From evolutionary computation to the evolution of things, </a:t>
            </a:r>
            <a:r>
              <a:rPr lang="en-US" altLang="zh-CN" sz="1800" dirty="0">
                <a:solidFill>
                  <a:srgbClr val="FF0000"/>
                </a:solidFill>
              </a:rPr>
              <a:t>Nature</a:t>
            </a:r>
            <a:r>
              <a:rPr lang="en-US" altLang="zh-CN" sz="1800" dirty="0"/>
              <a:t>, 2015, 521:476-482.</a:t>
            </a:r>
          </a:p>
        </p:txBody>
      </p:sp>
      <p:sp>
        <p:nvSpPr>
          <p:cNvPr id="11268" name="Slide Number Placeholder 5"/>
          <p:cNvSpPr>
            <a:spLocks noGrp="1"/>
          </p:cNvSpPr>
          <p:nvPr>
            <p:ph type="sldNum" sz="quarter" idx="12"/>
          </p:nvPr>
        </p:nvSpPr>
        <p:spPr bwMode="auto">
          <a:noFill/>
          <a:ln>
            <a:miter lim="800000"/>
            <a:headEnd/>
            <a:tailEnd/>
          </a:ln>
        </p:spPr>
        <p:txBody>
          <a:bodyPr/>
          <a:lstStyle/>
          <a:p>
            <a:endParaRPr lang="en-US" altLang="zh-CN" dirty="0"/>
          </a:p>
        </p:txBody>
      </p:sp>
      <p:pic>
        <p:nvPicPr>
          <p:cNvPr id="3" name="图片 2">
            <a:extLst>
              <a:ext uri="{FF2B5EF4-FFF2-40B4-BE49-F238E27FC236}">
                <a16:creationId xmlns:a16="http://schemas.microsoft.com/office/drawing/2014/main" id="{138F7604-41B1-4622-92EA-61F8F412C6B5}"/>
              </a:ext>
            </a:extLst>
          </p:cNvPr>
          <p:cNvPicPr>
            <a:picLocks noChangeAspect="1"/>
          </p:cNvPicPr>
          <p:nvPr/>
        </p:nvPicPr>
        <p:blipFill>
          <a:blip r:embed="rId3"/>
          <a:stretch>
            <a:fillRect/>
          </a:stretch>
        </p:blipFill>
        <p:spPr>
          <a:xfrm>
            <a:off x="7524328" y="2852936"/>
            <a:ext cx="1547486" cy="2396072"/>
          </a:xfrm>
          <a:prstGeom prst="rect">
            <a:avLst/>
          </a:prstGeom>
        </p:spPr>
      </p:pic>
    </p:spTree>
    <p:extLst>
      <p:ext uri="{BB962C8B-B14F-4D97-AF65-F5344CB8AC3E}">
        <p14:creationId xmlns:p14="http://schemas.microsoft.com/office/powerpoint/2010/main" val="408676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500"/>
                                        <p:tgtEl>
                                          <p:spTgt spid="112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67">
                                            <p:txEl>
                                              <p:pRg st="1" end="1"/>
                                            </p:txEl>
                                          </p:spTgt>
                                        </p:tgtEl>
                                        <p:attrNameLst>
                                          <p:attrName>style.visibility</p:attrName>
                                        </p:attrNameLst>
                                      </p:cBhvr>
                                      <p:to>
                                        <p:strVal val="visible"/>
                                      </p:to>
                                    </p:set>
                                    <p:animEffect transition="in" filter="fade">
                                      <p:cBhvr>
                                        <p:cTn id="10" dur="500"/>
                                        <p:tgtEl>
                                          <p:spTgt spid="1126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Effect transition="in" filter="fade">
                                      <p:cBhvr>
                                        <p:cTn id="13" dur="500"/>
                                        <p:tgtEl>
                                          <p:spTgt spid="1126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67">
                                            <p:txEl>
                                              <p:pRg st="3" end="3"/>
                                            </p:txEl>
                                          </p:spTgt>
                                        </p:tgtEl>
                                        <p:attrNameLst>
                                          <p:attrName>style.visibility</p:attrName>
                                        </p:attrNameLst>
                                      </p:cBhvr>
                                      <p:to>
                                        <p:strVal val="visible"/>
                                      </p:to>
                                    </p:set>
                                    <p:animEffect transition="in" filter="fade">
                                      <p:cBhvr>
                                        <p:cTn id="16" dur="500"/>
                                        <p:tgtEl>
                                          <p:spTgt spid="1126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267">
                                            <p:txEl>
                                              <p:pRg st="5" end="5"/>
                                            </p:txEl>
                                          </p:spTgt>
                                        </p:tgtEl>
                                        <p:attrNameLst>
                                          <p:attrName>style.visibility</p:attrName>
                                        </p:attrNameLst>
                                      </p:cBhvr>
                                      <p:to>
                                        <p:strVal val="visible"/>
                                      </p:to>
                                    </p:set>
                                    <p:animEffect transition="in" filter="fade">
                                      <p:cBhvr>
                                        <p:cTn id="21" dur="500"/>
                                        <p:tgtEl>
                                          <p:spTgt spid="11267">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267">
                                            <p:txEl>
                                              <p:pRg st="6" end="6"/>
                                            </p:txEl>
                                          </p:spTgt>
                                        </p:tgtEl>
                                        <p:attrNameLst>
                                          <p:attrName>style.visibility</p:attrName>
                                        </p:attrNameLst>
                                      </p:cBhvr>
                                      <p:to>
                                        <p:strVal val="visible"/>
                                      </p:to>
                                    </p:set>
                                    <p:animEffect transition="in" filter="fade">
                                      <p:cBhvr>
                                        <p:cTn id="24" dur="500"/>
                                        <p:tgtEl>
                                          <p:spTgt spid="11267">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267">
                                            <p:txEl>
                                              <p:pRg st="7" end="7"/>
                                            </p:txEl>
                                          </p:spTgt>
                                        </p:tgtEl>
                                        <p:attrNameLst>
                                          <p:attrName>style.visibility</p:attrName>
                                        </p:attrNameLst>
                                      </p:cBhvr>
                                      <p:to>
                                        <p:strVal val="visible"/>
                                      </p:to>
                                    </p:set>
                                    <p:animEffect transition="in" filter="fade">
                                      <p:cBhvr>
                                        <p:cTn id="27" dur="500"/>
                                        <p:tgtEl>
                                          <p:spTgt spid="11267">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267">
                                            <p:txEl>
                                              <p:pRg st="8" end="8"/>
                                            </p:txEl>
                                          </p:spTgt>
                                        </p:tgtEl>
                                        <p:attrNameLst>
                                          <p:attrName>style.visibility</p:attrName>
                                        </p:attrNameLst>
                                      </p:cBhvr>
                                      <p:to>
                                        <p:strVal val="visible"/>
                                      </p:to>
                                    </p:set>
                                    <p:animEffect transition="in" filter="fade">
                                      <p:cBhvr>
                                        <p:cTn id="30" dur="500"/>
                                        <p:tgtEl>
                                          <p:spTgt spid="11267">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267">
                                            <p:txEl>
                                              <p:pRg st="9" end="9"/>
                                            </p:txEl>
                                          </p:spTgt>
                                        </p:tgtEl>
                                        <p:attrNameLst>
                                          <p:attrName>style.visibility</p:attrName>
                                        </p:attrNameLst>
                                      </p:cBhvr>
                                      <p:to>
                                        <p:strVal val="visible"/>
                                      </p:to>
                                    </p:set>
                                    <p:animEffect transition="in" filter="fade">
                                      <p:cBhvr>
                                        <p:cTn id="33" dur="500"/>
                                        <p:tgtEl>
                                          <p:spTgt spid="11267">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267">
                                            <p:txEl>
                                              <p:pRg st="11" end="11"/>
                                            </p:txEl>
                                          </p:spTgt>
                                        </p:tgtEl>
                                        <p:attrNameLst>
                                          <p:attrName>style.visibility</p:attrName>
                                        </p:attrNameLst>
                                      </p:cBhvr>
                                      <p:to>
                                        <p:strVal val="visible"/>
                                      </p:to>
                                    </p:set>
                                    <p:animEffect transition="in" filter="fade">
                                      <p:cBhvr>
                                        <p:cTn id="38" dur="500"/>
                                        <p:tgtEl>
                                          <p:spTgt spid="11267">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267">
                                            <p:txEl>
                                              <p:pRg st="12" end="12"/>
                                            </p:txEl>
                                          </p:spTgt>
                                        </p:tgtEl>
                                        <p:attrNameLst>
                                          <p:attrName>style.visibility</p:attrName>
                                        </p:attrNameLst>
                                      </p:cBhvr>
                                      <p:to>
                                        <p:strVal val="visible"/>
                                      </p:to>
                                    </p:set>
                                    <p:animEffect transition="in" filter="fade">
                                      <p:cBhvr>
                                        <p:cTn id="41" dur="500"/>
                                        <p:tgtEl>
                                          <p:spTgt spid="11267">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267">
                                            <p:txEl>
                                              <p:pRg st="13" end="13"/>
                                            </p:txEl>
                                          </p:spTgt>
                                        </p:tgtEl>
                                        <p:attrNameLst>
                                          <p:attrName>style.visibility</p:attrName>
                                        </p:attrNameLst>
                                      </p:cBhvr>
                                      <p:to>
                                        <p:strVal val="visible"/>
                                      </p:to>
                                    </p:set>
                                    <p:animEffect transition="in" filter="fade">
                                      <p:cBhvr>
                                        <p:cTn id="44" dur="500"/>
                                        <p:tgtEl>
                                          <p:spTgt spid="11267">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67">
                                            <p:txEl>
                                              <p:pRg st="14" end="14"/>
                                            </p:txEl>
                                          </p:spTgt>
                                        </p:tgtEl>
                                        <p:attrNameLst>
                                          <p:attrName>style.visibility</p:attrName>
                                        </p:attrNameLst>
                                      </p:cBhvr>
                                      <p:to>
                                        <p:strVal val="visible"/>
                                      </p:to>
                                    </p:set>
                                    <p:animEffect transition="in" filter="fade">
                                      <p:cBhvr>
                                        <p:cTn id="47" dur="500"/>
                                        <p:tgtEl>
                                          <p:spTgt spid="11267">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267">
                                            <p:txEl>
                                              <p:pRg st="15" end="15"/>
                                            </p:txEl>
                                          </p:spTgt>
                                        </p:tgtEl>
                                        <p:attrNameLst>
                                          <p:attrName>style.visibility</p:attrName>
                                        </p:attrNameLst>
                                      </p:cBhvr>
                                      <p:to>
                                        <p:strVal val="visible"/>
                                      </p:to>
                                    </p:set>
                                    <p:animEffect transition="in" filter="fade">
                                      <p:cBhvr>
                                        <p:cTn id="50" dur="500"/>
                                        <p:tgtEl>
                                          <p:spTgt spid="11267">
                                            <p:txEl>
                                              <p:pRg st="15" end="1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A2D9AAF-5D96-4151-A89F-8D6DF61079CC}"/>
              </a:ext>
            </a:extLst>
          </p:cNvPr>
          <p:cNvSpPr>
            <a:spLocks noGrp="1" noChangeArrowheads="1"/>
          </p:cNvSpPr>
          <p:nvPr>
            <p:ph type="body" sz="half" idx="2"/>
          </p:nvPr>
        </p:nvSpPr>
        <p:spPr>
          <a:xfrm>
            <a:off x="5029200" y="1981200"/>
            <a:ext cx="3124200" cy="4038600"/>
          </a:xfrm>
          <a:noFill/>
        </p:spPr>
        <p:txBody>
          <a:bodyPr/>
          <a:lstStyle/>
          <a:p>
            <a:pPr algn="ctr">
              <a:buFont typeface="Monotype Sorts" pitchFamily="2" charset="2"/>
              <a:buNone/>
            </a:pPr>
            <a:r>
              <a:rPr lang="en-US" altLang="zh-CN" sz="2000" i="1" dirty="0">
                <a:latin typeface="Times New Roman" panose="02020603050405020304" pitchFamily="18" charset="0"/>
                <a:ea typeface="宋体" panose="02010600030101010101" pitchFamily="2" charset="-122"/>
              </a:rPr>
              <a:t>“Genetic Algorithms are good at taking </a:t>
            </a:r>
            <a:r>
              <a:rPr lang="en-US" altLang="zh-CN" sz="2000" i="1" dirty="0">
                <a:solidFill>
                  <a:srgbClr val="0070C0"/>
                </a:solidFill>
                <a:latin typeface="Times New Roman" panose="02020603050405020304" pitchFamily="18" charset="0"/>
                <a:ea typeface="宋体" panose="02010600030101010101" pitchFamily="2" charset="-122"/>
              </a:rPr>
              <a:t>large</a:t>
            </a:r>
            <a:r>
              <a:rPr lang="en-US" altLang="zh-CN" sz="2000" i="1" dirty="0">
                <a:latin typeface="Times New Roman" panose="02020603050405020304" pitchFamily="18" charset="0"/>
                <a:ea typeface="宋体" panose="02010600030101010101" pitchFamily="2" charset="-122"/>
              </a:rPr>
              <a:t>, potentially </a:t>
            </a:r>
            <a:r>
              <a:rPr lang="en-US" altLang="zh-CN" sz="2000" i="1" dirty="0">
                <a:solidFill>
                  <a:srgbClr val="0070C0"/>
                </a:solidFill>
                <a:latin typeface="Times New Roman" panose="02020603050405020304" pitchFamily="18" charset="0"/>
                <a:ea typeface="宋体" panose="02010600030101010101" pitchFamily="2" charset="-122"/>
              </a:rPr>
              <a:t>huge</a:t>
            </a:r>
            <a:r>
              <a:rPr lang="en-US" altLang="zh-CN" sz="2000" i="1" dirty="0">
                <a:latin typeface="Times New Roman" panose="02020603050405020304" pitchFamily="18" charset="0"/>
                <a:ea typeface="宋体" panose="02010600030101010101" pitchFamily="2" charset="-122"/>
              </a:rPr>
              <a:t> search spaces and navigating them, looking for optimal combinations of things, solutions you might not otherwise find in a lifetime.”</a:t>
            </a:r>
            <a:endParaRPr lang="en-US" altLang="zh-CN" sz="2400" i="1" dirty="0">
              <a:latin typeface="Times New Roman" panose="02020603050405020304" pitchFamily="18" charset="0"/>
              <a:ea typeface="宋体" panose="02010600030101010101" pitchFamily="2" charset="-122"/>
            </a:endParaRPr>
          </a:p>
          <a:p>
            <a:pPr algn="ctr">
              <a:buFont typeface="Monotype Sorts" pitchFamily="2" charset="2"/>
              <a:buNone/>
            </a:pPr>
            <a:endParaRPr lang="en-US" altLang="zh-CN" sz="1400" dirty="0">
              <a:ea typeface="宋体" panose="02010600030101010101" pitchFamily="2" charset="-122"/>
            </a:endParaRPr>
          </a:p>
          <a:p>
            <a:pPr algn="ctr">
              <a:buFont typeface="Monotype Sorts" pitchFamily="2" charset="2"/>
              <a:buNone/>
            </a:pPr>
            <a:r>
              <a:rPr lang="en-US" altLang="zh-CN" sz="1400" dirty="0">
                <a:latin typeface="Times New Roman" panose="02020603050405020304" pitchFamily="18" charset="0"/>
                <a:ea typeface="宋体" panose="02010600030101010101" pitchFamily="2" charset="-122"/>
              </a:rPr>
              <a:t>- Salvatore </a:t>
            </a:r>
            <a:r>
              <a:rPr lang="en-US" altLang="zh-CN" sz="1400" dirty="0" err="1">
                <a:latin typeface="Times New Roman" panose="02020603050405020304" pitchFamily="18" charset="0"/>
                <a:ea typeface="宋体" panose="02010600030101010101" pitchFamily="2" charset="-122"/>
              </a:rPr>
              <a:t>Mangano</a:t>
            </a:r>
            <a:endParaRPr lang="en-US" altLang="zh-CN" sz="1400" dirty="0">
              <a:latin typeface="Times New Roman" panose="02020603050405020304" pitchFamily="18" charset="0"/>
              <a:ea typeface="宋体" panose="02010600030101010101" pitchFamily="2" charset="-122"/>
            </a:endParaRPr>
          </a:p>
          <a:p>
            <a:pPr algn="ctr">
              <a:buFont typeface="Monotype Sorts" pitchFamily="2" charset="2"/>
              <a:buNone/>
            </a:pPr>
            <a:r>
              <a:rPr lang="en-US" altLang="zh-CN" sz="1400" i="1" dirty="0">
                <a:latin typeface="Times New Roman" panose="02020603050405020304" pitchFamily="18" charset="0"/>
                <a:ea typeface="宋体" panose="02010600030101010101" pitchFamily="2" charset="-122"/>
              </a:rPr>
              <a:t>Computer Design</a:t>
            </a:r>
            <a:r>
              <a:rPr lang="en-US" altLang="zh-CN" sz="1400" dirty="0">
                <a:latin typeface="Times New Roman" panose="02020603050405020304" pitchFamily="18" charset="0"/>
                <a:ea typeface="宋体" panose="02010600030101010101" pitchFamily="2" charset="-122"/>
              </a:rPr>
              <a:t>, May 1995</a:t>
            </a:r>
          </a:p>
        </p:txBody>
      </p:sp>
      <p:pic>
        <p:nvPicPr>
          <p:cNvPr id="4099" name="Picture 3">
            <a:extLst>
              <a:ext uri="{FF2B5EF4-FFF2-40B4-BE49-F238E27FC236}">
                <a16:creationId xmlns:a16="http://schemas.microsoft.com/office/drawing/2014/main" id="{FEFAAF8C-6AEC-424B-896E-FE66F0F76C0B}"/>
              </a:ext>
            </a:extLst>
          </p:cNvPr>
          <p:cNvPicPr>
            <a:picLocks noGrp="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143000" y="1981200"/>
            <a:ext cx="3352800" cy="3505200"/>
          </a:xfrm>
          <a:noFill/>
        </p:spPr>
      </p:pic>
      <p:sp>
        <p:nvSpPr>
          <p:cNvPr id="10244" name="Rectangle 4">
            <a:extLst>
              <a:ext uri="{FF2B5EF4-FFF2-40B4-BE49-F238E27FC236}">
                <a16:creationId xmlns:a16="http://schemas.microsoft.com/office/drawing/2014/main" id="{E8181559-FB8D-4B22-89E6-01002B71BE24}"/>
              </a:ext>
            </a:extLst>
          </p:cNvPr>
          <p:cNvSpPr>
            <a:spLocks noGrp="1" noChangeArrowheads="1"/>
          </p:cNvSpPr>
          <p:nvPr>
            <p:ph type="title"/>
          </p:nvPr>
        </p:nvSpPr>
        <p:spPr>
          <a:xfrm>
            <a:off x="609600" y="228600"/>
            <a:ext cx="7772400" cy="1371600"/>
          </a:xfrm>
        </p:spPr>
        <p:txBody>
          <a:bodyPr/>
          <a:lstStyle/>
          <a:p>
            <a:pPr>
              <a:defRPr/>
            </a:pPr>
            <a:r>
              <a:rPr lang="en-US" altLang="zh-CN" dirty="0">
                <a:effectLst>
                  <a:outerShdw blurRad="38100" dist="38100" dir="2700000" algn="tl">
                    <a:srgbClr val="C0C0C0"/>
                  </a:outerShdw>
                </a:effectLst>
                <a:ea typeface="宋体" panose="02010600030101010101" pitchFamily="2" charset="-122"/>
              </a:rPr>
              <a:t>Genetic Algorithms</a:t>
            </a:r>
            <a:endParaRPr lang="en-US" altLang="zh-CN" dirty="0">
              <a:solidFill>
                <a:schemeClr val="tx1"/>
              </a:solidFill>
              <a:ea typeface="宋体" panose="0201060003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73"/>
          <a:stretch/>
        </p:blipFill>
        <p:spPr bwMode="auto">
          <a:xfrm>
            <a:off x="899592" y="1124744"/>
            <a:ext cx="7086600" cy="4828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8" name="Title 1"/>
          <p:cNvSpPr>
            <a:spLocks noGrp="1"/>
          </p:cNvSpPr>
          <p:nvPr>
            <p:ph type="title"/>
          </p:nvPr>
        </p:nvSpPr>
        <p:spPr>
          <a:xfrm>
            <a:off x="685800" y="188640"/>
            <a:ext cx="7772400" cy="1066800"/>
          </a:xfrm>
        </p:spPr>
        <p:txBody>
          <a:bodyPr/>
          <a:lstStyle/>
          <a:p>
            <a:pPr defTabSz="912813"/>
            <a:r>
              <a:rPr lang="en-AU" altLang="zh-CN" dirty="0">
                <a:ea typeface="宋体" pitchFamily="2" charset="-122"/>
              </a:rPr>
              <a:t>Biology Background</a:t>
            </a:r>
            <a:endParaRPr lang="en-US" altLang="zh-CN" dirty="0">
              <a:ea typeface="宋体" pitchFamily="2" charset="-122"/>
            </a:endParaRPr>
          </a:p>
        </p:txBody>
      </p:sp>
      <p:sp>
        <p:nvSpPr>
          <p:cNvPr id="29702" name="Slide Number Placeholder 9"/>
          <p:cNvSpPr>
            <a:spLocks noGrp="1"/>
          </p:cNvSpPr>
          <p:nvPr>
            <p:ph type="sldNum" sz="quarter" idx="12"/>
          </p:nvPr>
        </p:nvSpPr>
        <p:spPr bwMode="auto">
          <a:noFill/>
          <a:ln>
            <a:miter lim="800000"/>
            <a:headEnd/>
            <a:tailEnd/>
          </a:ln>
        </p:spPr>
        <p:txBody>
          <a:bodyPr/>
          <a:lstStyle/>
          <a:p>
            <a:endParaRPr lang="en-US" altLang="zh-CN" dirty="0"/>
          </a:p>
        </p:txBody>
      </p:sp>
    </p:spTree>
    <p:extLst>
      <p:ext uri="{BB962C8B-B14F-4D97-AF65-F5344CB8AC3E}">
        <p14:creationId xmlns:p14="http://schemas.microsoft.com/office/powerpoint/2010/main" val="3151117111"/>
      </p:ext>
    </p:extLst>
  </p:cSld>
  <p:clrMapOvr>
    <a:masterClrMapping/>
  </p:clrMapOvr>
</p:sld>
</file>

<file path=ppt/theme/theme1.xml><?xml version="1.0" encoding="utf-8"?>
<a:theme xmlns:a="http://schemas.openxmlformats.org/drawingml/2006/main" name="dbllinec.ppt">
  <a:themeElements>
    <a:clrScheme name="">
      <a:dk1>
        <a:srgbClr val="000000"/>
      </a:dk1>
      <a:lt1>
        <a:srgbClr val="FFFFFF"/>
      </a:lt1>
      <a:dk2>
        <a:srgbClr val="000000"/>
      </a:dk2>
      <a:lt2>
        <a:srgbClr val="CECECE"/>
      </a:lt2>
      <a:accent1>
        <a:srgbClr val="FFFFFF"/>
      </a:accent1>
      <a:accent2>
        <a:srgbClr val="8901F3"/>
      </a:accent2>
      <a:accent3>
        <a:srgbClr val="FFFFFF"/>
      </a:accent3>
      <a:accent4>
        <a:srgbClr val="000000"/>
      </a:accent4>
      <a:accent5>
        <a:srgbClr val="FFFFFF"/>
      </a:accent5>
      <a:accent6>
        <a:srgbClr val="7C01DC"/>
      </a:accent6>
      <a:hlink>
        <a:srgbClr val="F95AB7"/>
      </a:hlink>
      <a:folHlink>
        <a:srgbClr val="C1CEFF"/>
      </a:folHlink>
    </a:clrScheme>
    <a:fontScheme name="dbllinec.ppt">
      <a:majorFont>
        <a:latin typeface="Book Antiqu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1"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1"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bllinec.pp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bllinec.p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bllinec.pp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bllinec.pp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bllinec.pp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bllinec.pp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bllinec.pp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c:\msoffice\powerpnt\template\clrovrhd\dbllinec.ppt</Template>
  <TotalTime>3502</TotalTime>
  <Pages>42</Pages>
  <Words>2362</Words>
  <Application>Microsoft Office PowerPoint</Application>
  <PresentationFormat>信纸(8.5x11 英寸)</PresentationFormat>
  <Paragraphs>415</Paragraphs>
  <Slides>57</Slides>
  <Notes>3</Notes>
  <HiddenSlides>0</HiddenSlides>
  <MMClips>10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57</vt:i4>
      </vt:variant>
    </vt:vector>
  </HeadingPairs>
  <TitlesOfParts>
    <vt:vector size="68" baseType="lpstr">
      <vt:lpstr>Baha</vt:lpstr>
      <vt:lpstr>Monotype Sorts</vt:lpstr>
      <vt:lpstr>Arial</vt:lpstr>
      <vt:lpstr>Book Antiqua</vt:lpstr>
      <vt:lpstr>Symbol</vt:lpstr>
      <vt:lpstr>Times New Roman</vt:lpstr>
      <vt:lpstr>Wingdings</vt:lpstr>
      <vt:lpstr>dbllinec.ppt</vt:lpstr>
      <vt:lpstr>Chart</vt:lpstr>
      <vt:lpstr>Microsoft ClipArt Gallery</vt:lpstr>
      <vt:lpstr>Document</vt:lpstr>
      <vt:lpstr>PowerPoint 演示文稿</vt:lpstr>
      <vt:lpstr>Evolutionary Computation</vt:lpstr>
      <vt:lpstr>EC Family</vt:lpstr>
      <vt:lpstr>Solution: Parallel Search</vt:lpstr>
      <vt:lpstr>Framework of EC</vt:lpstr>
      <vt:lpstr>People</vt:lpstr>
      <vt:lpstr>People</vt:lpstr>
      <vt:lpstr>Genetic Algorithms</vt:lpstr>
      <vt:lpstr>Biology Background</vt:lpstr>
      <vt:lpstr>Biology Background</vt:lpstr>
      <vt:lpstr>The Genetic Algorithm</vt:lpstr>
      <vt:lpstr>The Genetic Algorithm (cont.)</vt:lpstr>
      <vt:lpstr>Components of a GA</vt:lpstr>
      <vt:lpstr>Simple Genetic Algorithm</vt:lpstr>
      <vt:lpstr>The GA Cycle of Reproduction</vt:lpstr>
      <vt:lpstr>Population</vt:lpstr>
      <vt:lpstr>Reproduction</vt:lpstr>
      <vt:lpstr>Chromosome Modification</vt:lpstr>
      <vt:lpstr>Mutation: Local Modification</vt:lpstr>
      <vt:lpstr>Crossover: Recombination</vt:lpstr>
      <vt:lpstr>Evaluation</vt:lpstr>
      <vt:lpstr>Deletion</vt:lpstr>
      <vt:lpstr>An Abstract Example</vt:lpstr>
      <vt:lpstr>A Simple Example</vt:lpstr>
      <vt:lpstr>Example One</vt:lpstr>
      <vt:lpstr>Representation</vt:lpstr>
      <vt:lpstr>Crossover</vt:lpstr>
      <vt:lpstr>Mutation</vt:lpstr>
      <vt:lpstr>TSP Example: 30 Cities</vt:lpstr>
      <vt:lpstr>Solution i (Distance = 941)</vt:lpstr>
      <vt:lpstr>Solution j(Distance = 800)</vt:lpstr>
      <vt:lpstr>Solution k(Distance = 652)</vt:lpstr>
      <vt:lpstr>Best Solution (Distance = 420)</vt:lpstr>
      <vt:lpstr>Overview of Performance</vt:lpstr>
      <vt:lpstr>Example: the 8 queens problem</vt:lpstr>
      <vt:lpstr>Representation</vt:lpstr>
      <vt:lpstr>Fitness evaluation</vt:lpstr>
      <vt:lpstr>PowerPoint 演示文稿</vt:lpstr>
      <vt:lpstr>PowerPoint 演示文稿</vt:lpstr>
      <vt:lpstr>PowerPoint 演示文稿</vt:lpstr>
      <vt:lpstr>Considering the GA Technology</vt:lpstr>
      <vt:lpstr>Issues for GA Practitioners</vt:lpstr>
      <vt:lpstr>Benefits of Genetic Algorithms</vt:lpstr>
      <vt:lpstr>Benefits of Genetic Algorithms (cont.)</vt:lpstr>
      <vt:lpstr>When to Use a GA</vt:lpstr>
      <vt:lpstr>Some GA Application Types</vt:lpstr>
      <vt:lpstr>Recent Interesting Results</vt:lpstr>
      <vt:lpstr>EAs make a Comeback</vt:lpstr>
      <vt:lpstr>Genetic algorithms as a competitive alternative for training deep neural networks</vt:lpstr>
      <vt:lpstr>Safe mutations through gradient computations</vt:lpstr>
      <vt:lpstr>How ES relates to stochastic gradient descent (SGD)</vt:lpstr>
      <vt:lpstr>ES is not just traditional finite differences</vt:lpstr>
      <vt:lpstr>Improving exploration in ES</vt:lpstr>
      <vt:lpstr>Improving exploration in ES </vt:lpstr>
      <vt:lpstr>Evolutionary Art</vt:lpstr>
      <vt:lpstr>Evolutionary Music</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Algorithms: A Tutorial</dc:title>
  <dc:subject/>
  <dc:creator>Wendy Williams</dc:creator>
  <cp:keywords/>
  <dc:description>has logo in footer</dc:description>
  <cp:lastModifiedBy>Li Changhe</cp:lastModifiedBy>
  <cp:revision>202</cp:revision>
  <cp:lastPrinted>1995-11-20T21:27:10Z</cp:lastPrinted>
  <dcterms:created xsi:type="dcterms:W3CDTF">1995-10-16T16:26:44Z</dcterms:created>
  <dcterms:modified xsi:type="dcterms:W3CDTF">2020-02-18T13:00:11Z</dcterms:modified>
</cp:coreProperties>
</file>